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84048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34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54" autoAdjust="0"/>
  </p:normalViewPr>
  <p:slideViewPr>
    <p:cSldViewPr snapToGrid="0" snapToObjects="1">
      <p:cViewPr>
        <p:scale>
          <a:sx n="90" d="100"/>
          <a:sy n="90" d="100"/>
        </p:scale>
        <p:origin x="7456" y="712"/>
      </p:cViewPr>
      <p:guideLst>
        <p:guide orient="horz" pos="10368"/>
        <p:guide pos="12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10226042"/>
            <a:ext cx="3264408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720" y="18653760"/>
            <a:ext cx="2688336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01B256-4245-2444-B5AE-2BF4A1475AED}" type="datetimeFigureOut">
              <a:rPr lang="en-US" smtClean="0"/>
              <a:t>9/9/14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63FE7-5A7C-DC4D-B2A1-D5E3821C8A2D}" type="slidenum">
              <a:rPr lang="en-US" smtClean="0"/>
              <a:t>‹#›</a:t>
            </a:fld>
            <a:endParaRPr lang="en-US" dirty="0"/>
          </a:p>
        </p:txBody>
      </p:sp>
    </p:spTree>
    <p:extLst>
      <p:ext uri="{BB962C8B-B14F-4D97-AF65-F5344CB8AC3E}">
        <p14:creationId xmlns:p14="http://schemas.microsoft.com/office/powerpoint/2010/main" val="4271239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01B256-4245-2444-B5AE-2BF4A1475AED}" type="datetimeFigureOut">
              <a:rPr lang="en-US" smtClean="0"/>
              <a:t>9/9/14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63FE7-5A7C-DC4D-B2A1-D5E3821C8A2D}" type="slidenum">
              <a:rPr lang="en-US" smtClean="0"/>
              <a:t>‹#›</a:t>
            </a:fld>
            <a:endParaRPr lang="en-US" dirty="0"/>
          </a:p>
        </p:txBody>
      </p:sp>
    </p:spTree>
    <p:extLst>
      <p:ext uri="{BB962C8B-B14F-4D97-AF65-F5344CB8AC3E}">
        <p14:creationId xmlns:p14="http://schemas.microsoft.com/office/powerpoint/2010/main" val="10217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3650042" y="6324600"/>
            <a:ext cx="41478516"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14488" y="6324600"/>
            <a:ext cx="123795474"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01B256-4245-2444-B5AE-2BF4A1475AED}" type="datetimeFigureOut">
              <a:rPr lang="en-US" smtClean="0"/>
              <a:t>9/9/14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63FE7-5A7C-DC4D-B2A1-D5E3821C8A2D}" type="slidenum">
              <a:rPr lang="en-US" smtClean="0"/>
              <a:t>‹#›</a:t>
            </a:fld>
            <a:endParaRPr lang="en-US" dirty="0"/>
          </a:p>
        </p:txBody>
      </p:sp>
    </p:spTree>
    <p:extLst>
      <p:ext uri="{BB962C8B-B14F-4D97-AF65-F5344CB8AC3E}">
        <p14:creationId xmlns:p14="http://schemas.microsoft.com/office/powerpoint/2010/main" val="28778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01B256-4245-2444-B5AE-2BF4A1475AED}" type="datetimeFigureOut">
              <a:rPr lang="en-US" smtClean="0"/>
              <a:t>9/9/14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63FE7-5A7C-DC4D-B2A1-D5E3821C8A2D}" type="slidenum">
              <a:rPr lang="en-US" smtClean="0"/>
              <a:t>‹#›</a:t>
            </a:fld>
            <a:endParaRPr lang="en-US" dirty="0"/>
          </a:p>
        </p:txBody>
      </p:sp>
    </p:spTree>
    <p:extLst>
      <p:ext uri="{BB962C8B-B14F-4D97-AF65-F5344CB8AC3E}">
        <p14:creationId xmlns:p14="http://schemas.microsoft.com/office/powerpoint/2010/main" val="3809734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4" y="21153122"/>
            <a:ext cx="3264408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4" y="13952225"/>
            <a:ext cx="3264408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01B256-4245-2444-B5AE-2BF4A1475AED}" type="datetimeFigureOut">
              <a:rPr lang="en-US" smtClean="0"/>
              <a:t>9/9/14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463FE7-5A7C-DC4D-B2A1-D5E3821C8A2D}" type="slidenum">
              <a:rPr lang="en-US" smtClean="0"/>
              <a:t>‹#›</a:t>
            </a:fld>
            <a:endParaRPr lang="en-US" dirty="0"/>
          </a:p>
        </p:txBody>
      </p:sp>
    </p:spTree>
    <p:extLst>
      <p:ext uri="{BB962C8B-B14F-4D97-AF65-F5344CB8AC3E}">
        <p14:creationId xmlns:p14="http://schemas.microsoft.com/office/powerpoint/2010/main" val="3501653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14487" y="36865560"/>
            <a:ext cx="82636995"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491562" y="36865560"/>
            <a:ext cx="82636995"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01B256-4245-2444-B5AE-2BF4A1475AED}" type="datetimeFigureOut">
              <a:rPr lang="en-US" smtClean="0"/>
              <a:t>9/9/14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463FE7-5A7C-DC4D-B2A1-D5E3821C8A2D}" type="slidenum">
              <a:rPr lang="en-US" smtClean="0"/>
              <a:t>‹#›</a:t>
            </a:fld>
            <a:endParaRPr lang="en-US" dirty="0"/>
          </a:p>
        </p:txBody>
      </p:sp>
    </p:spTree>
    <p:extLst>
      <p:ext uri="{BB962C8B-B14F-4D97-AF65-F5344CB8AC3E}">
        <p14:creationId xmlns:p14="http://schemas.microsoft.com/office/powerpoint/2010/main" val="105817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240" y="1318262"/>
            <a:ext cx="3456432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240" y="7368542"/>
            <a:ext cx="16968789"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1920240" y="10439400"/>
            <a:ext cx="16968789"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107" y="7368542"/>
            <a:ext cx="16975455"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19509107" y="10439400"/>
            <a:ext cx="16975455"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01B256-4245-2444-B5AE-2BF4A1475AED}" type="datetimeFigureOut">
              <a:rPr lang="en-US" smtClean="0"/>
              <a:t>9/9/14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463FE7-5A7C-DC4D-B2A1-D5E3821C8A2D}" type="slidenum">
              <a:rPr lang="en-US" smtClean="0"/>
              <a:t>‹#›</a:t>
            </a:fld>
            <a:endParaRPr lang="en-US" dirty="0"/>
          </a:p>
        </p:txBody>
      </p:sp>
    </p:spTree>
    <p:extLst>
      <p:ext uri="{BB962C8B-B14F-4D97-AF65-F5344CB8AC3E}">
        <p14:creationId xmlns:p14="http://schemas.microsoft.com/office/powerpoint/2010/main" val="2282325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01B256-4245-2444-B5AE-2BF4A1475AED}" type="datetimeFigureOut">
              <a:rPr lang="en-US" smtClean="0"/>
              <a:t>9/9/14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463FE7-5A7C-DC4D-B2A1-D5E3821C8A2D}" type="slidenum">
              <a:rPr lang="en-US" smtClean="0"/>
              <a:t>‹#›</a:t>
            </a:fld>
            <a:endParaRPr lang="en-US" dirty="0"/>
          </a:p>
        </p:txBody>
      </p:sp>
    </p:spTree>
    <p:extLst>
      <p:ext uri="{BB962C8B-B14F-4D97-AF65-F5344CB8AC3E}">
        <p14:creationId xmlns:p14="http://schemas.microsoft.com/office/powerpoint/2010/main" val="3289747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1B256-4245-2444-B5AE-2BF4A1475AED}" type="datetimeFigureOut">
              <a:rPr lang="en-US" smtClean="0"/>
              <a:t>9/9/14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463FE7-5A7C-DC4D-B2A1-D5E3821C8A2D}" type="slidenum">
              <a:rPr lang="en-US" smtClean="0"/>
              <a:t>‹#›</a:t>
            </a:fld>
            <a:endParaRPr lang="en-US" dirty="0"/>
          </a:p>
        </p:txBody>
      </p:sp>
    </p:spTree>
    <p:extLst>
      <p:ext uri="{BB962C8B-B14F-4D97-AF65-F5344CB8AC3E}">
        <p14:creationId xmlns:p14="http://schemas.microsoft.com/office/powerpoint/2010/main" val="3404479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3" y="1310640"/>
            <a:ext cx="12634914"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5015210" y="1310643"/>
            <a:ext cx="2146935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243" y="6888483"/>
            <a:ext cx="12634914"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01B256-4245-2444-B5AE-2BF4A1475AED}" type="datetimeFigureOut">
              <a:rPr lang="en-US" smtClean="0"/>
              <a:t>9/9/14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463FE7-5A7C-DC4D-B2A1-D5E3821C8A2D}" type="slidenum">
              <a:rPr lang="en-US" smtClean="0"/>
              <a:t>‹#›</a:t>
            </a:fld>
            <a:endParaRPr lang="en-US" dirty="0"/>
          </a:p>
        </p:txBody>
      </p:sp>
    </p:spTree>
    <p:extLst>
      <p:ext uri="{BB962C8B-B14F-4D97-AF65-F5344CB8AC3E}">
        <p14:creationId xmlns:p14="http://schemas.microsoft.com/office/powerpoint/2010/main" val="179248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09" y="23042880"/>
            <a:ext cx="2304288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7527609" y="2941320"/>
            <a:ext cx="2304288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dirty="0"/>
          </a:p>
        </p:txBody>
      </p:sp>
      <p:sp>
        <p:nvSpPr>
          <p:cNvPr id="4" name="Text Placeholder 3"/>
          <p:cNvSpPr>
            <a:spLocks noGrp="1"/>
          </p:cNvSpPr>
          <p:nvPr>
            <p:ph type="body" sz="half" idx="2"/>
          </p:nvPr>
        </p:nvSpPr>
        <p:spPr>
          <a:xfrm>
            <a:off x="7527609" y="25763222"/>
            <a:ext cx="2304288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01B256-4245-2444-B5AE-2BF4A1475AED}" type="datetimeFigureOut">
              <a:rPr lang="en-US" smtClean="0"/>
              <a:t>9/9/14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463FE7-5A7C-DC4D-B2A1-D5E3821C8A2D}" type="slidenum">
              <a:rPr lang="en-US" smtClean="0"/>
              <a:t>‹#›</a:t>
            </a:fld>
            <a:endParaRPr lang="en-US" dirty="0"/>
          </a:p>
        </p:txBody>
      </p:sp>
    </p:spTree>
    <p:extLst>
      <p:ext uri="{BB962C8B-B14F-4D97-AF65-F5344CB8AC3E}">
        <p14:creationId xmlns:p14="http://schemas.microsoft.com/office/powerpoint/2010/main" val="878168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1318262"/>
            <a:ext cx="3456432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920240" y="7680963"/>
            <a:ext cx="3456432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920240" y="30510482"/>
            <a:ext cx="896112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3D01B256-4245-2444-B5AE-2BF4A1475AED}" type="datetimeFigureOut">
              <a:rPr lang="en-US" smtClean="0"/>
              <a:t>9/9/14</a:t>
            </a:fld>
            <a:endParaRPr lang="en-US" dirty="0"/>
          </a:p>
        </p:txBody>
      </p:sp>
      <p:sp>
        <p:nvSpPr>
          <p:cNvPr id="5" name="Footer Placeholder 4"/>
          <p:cNvSpPr>
            <a:spLocks noGrp="1"/>
          </p:cNvSpPr>
          <p:nvPr>
            <p:ph type="ftr" sz="quarter" idx="3"/>
          </p:nvPr>
        </p:nvSpPr>
        <p:spPr>
          <a:xfrm>
            <a:off x="13121640" y="30510482"/>
            <a:ext cx="1216152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7523440" y="30510482"/>
            <a:ext cx="896112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D463FE7-5A7C-DC4D-B2A1-D5E3821C8A2D}" type="slidenum">
              <a:rPr lang="en-US" smtClean="0"/>
              <a:t>‹#›</a:t>
            </a:fld>
            <a:endParaRPr lang="en-US" dirty="0"/>
          </a:p>
        </p:txBody>
      </p:sp>
    </p:spTree>
    <p:extLst>
      <p:ext uri="{BB962C8B-B14F-4D97-AF65-F5344CB8AC3E}">
        <p14:creationId xmlns:p14="http://schemas.microsoft.com/office/powerpoint/2010/main" val="758993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jpg"/><Relationship Id="rId12" Type="http://schemas.openxmlformats.org/officeDocument/2006/relationships/image" Target="../media/image11.jpg"/><Relationship Id="rId13" Type="http://schemas.openxmlformats.org/officeDocument/2006/relationships/image" Target="../media/image12.jpg"/><Relationship Id="rId14" Type="http://schemas.openxmlformats.org/officeDocument/2006/relationships/image" Target="../media/image13.jpg"/><Relationship Id="rId15" Type="http://schemas.openxmlformats.org/officeDocument/2006/relationships/image" Target="../media/image14.jpg"/><Relationship Id="rId16" Type="http://schemas.openxmlformats.org/officeDocument/2006/relationships/image" Target="../media/image15.jpg"/><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emf"/><Relationship Id="rId6" Type="http://schemas.openxmlformats.org/officeDocument/2006/relationships/image" Target="../media/image5.jp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jpg"/><Relationship Id="rId10"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05077" y="5714900"/>
            <a:ext cx="37399998" cy="26637384"/>
          </a:xfrm>
          <a:prstGeom prst="rect">
            <a:avLst/>
          </a:prstGeom>
          <a:solidFill>
            <a:schemeClr val="tx2">
              <a:lumMod val="7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4242648" y="-69358"/>
            <a:ext cx="29395488" cy="3139321"/>
          </a:xfrm>
          <a:prstGeom prst="rect">
            <a:avLst/>
          </a:prstGeom>
          <a:noFill/>
        </p:spPr>
        <p:txBody>
          <a:bodyPr wrap="square" rtlCol="0">
            <a:spAutoFit/>
          </a:bodyPr>
          <a:lstStyle/>
          <a:p>
            <a:pPr algn="ctr"/>
            <a:r>
              <a:rPr lang="en-US" sz="6600" b="1" dirty="0"/>
              <a:t>NEUROPSYCHOPHYSIOLOGICAL MAPPING: </a:t>
            </a:r>
            <a:r>
              <a:rPr lang="en-US" sz="6600" b="1" dirty="0" smtClean="0"/>
              <a:t>CONCOMMITANT PSYCHOPHYSIOLOGICAL RECORDING </a:t>
            </a:r>
            <a:r>
              <a:rPr lang="en-US" sz="6600" b="1" dirty="0"/>
              <a:t>AND </a:t>
            </a:r>
            <a:r>
              <a:rPr lang="en-US" sz="6600" b="1" dirty="0" smtClean="0"/>
              <a:t>SUBMILLIMETER FUNCTIONAL </a:t>
            </a:r>
            <a:r>
              <a:rPr lang="en-US" sz="6600" b="1" dirty="0"/>
              <a:t>MAGNETIC RESONANCE IMAGING (FMRI) </a:t>
            </a:r>
            <a:r>
              <a:rPr lang="en-US" sz="6600" b="1" dirty="0" smtClean="0"/>
              <a:t>AT 7T</a:t>
            </a:r>
            <a:endParaRPr lang="en-US" sz="6600" b="1" dirty="0"/>
          </a:p>
        </p:txBody>
      </p:sp>
      <p:sp>
        <p:nvSpPr>
          <p:cNvPr id="5" name="TextBox 4"/>
          <p:cNvSpPr txBox="1"/>
          <p:nvPr/>
        </p:nvSpPr>
        <p:spPr>
          <a:xfrm>
            <a:off x="2626400" y="3006784"/>
            <a:ext cx="33188667" cy="2585323"/>
          </a:xfrm>
          <a:prstGeom prst="rect">
            <a:avLst/>
          </a:prstGeom>
          <a:noFill/>
        </p:spPr>
        <p:txBody>
          <a:bodyPr wrap="square" rtlCol="0">
            <a:spAutoFit/>
          </a:bodyPr>
          <a:lstStyle/>
          <a:p>
            <a:pPr algn="ctr"/>
            <a:r>
              <a:rPr lang="en-US" sz="4800" dirty="0" smtClean="0"/>
              <a:t>Jennifer L. Robinson</a:t>
            </a:r>
            <a:r>
              <a:rPr lang="en-US" sz="4800" baseline="30000" dirty="0" smtClean="0"/>
              <a:t>1,2,3</a:t>
            </a:r>
            <a:r>
              <a:rPr lang="en-US" sz="4800" dirty="0" smtClean="0"/>
              <a:t>, Matthew W. Miller</a:t>
            </a:r>
            <a:r>
              <a:rPr lang="en-US" sz="4800" baseline="30000" dirty="0" smtClean="0"/>
              <a:t>1,2</a:t>
            </a:r>
            <a:r>
              <a:rPr lang="en-US" sz="4800" dirty="0" smtClean="0"/>
              <a:t>, Ron Beyers</a:t>
            </a:r>
            <a:r>
              <a:rPr lang="en-US" sz="4800" baseline="30000" dirty="0" smtClean="0"/>
              <a:t>3</a:t>
            </a:r>
            <a:r>
              <a:rPr lang="en-US" sz="4800" dirty="0" smtClean="0"/>
              <a:t>, Kirk Grand</a:t>
            </a:r>
            <a:r>
              <a:rPr lang="en-US" sz="4800" baseline="30000" dirty="0" smtClean="0"/>
              <a:t>2</a:t>
            </a:r>
            <a:r>
              <a:rPr lang="en-US" sz="4800" dirty="0" smtClean="0"/>
              <a:t>, Lauren A. J. Kirby</a:t>
            </a:r>
            <a:r>
              <a:rPr lang="en-US" sz="4800" baseline="30000" dirty="0" smtClean="0"/>
              <a:t>1</a:t>
            </a:r>
            <a:r>
              <a:rPr lang="en-US" sz="4800" dirty="0" smtClean="0"/>
              <a:t>, Alan Macy</a:t>
            </a:r>
            <a:r>
              <a:rPr lang="en-US" sz="4800" baseline="30000" dirty="0" smtClean="0"/>
              <a:t>4</a:t>
            </a:r>
            <a:r>
              <a:rPr lang="en-US" sz="4800" dirty="0" smtClean="0"/>
              <a:t>, &amp; Ken Graap</a:t>
            </a:r>
            <a:r>
              <a:rPr lang="en-US" sz="4800" baseline="30000" dirty="0" smtClean="0"/>
              <a:t>4</a:t>
            </a:r>
          </a:p>
          <a:p>
            <a:pPr algn="ctr"/>
            <a:r>
              <a:rPr lang="en-US" sz="3600" baseline="30000" dirty="0" smtClean="0"/>
              <a:t>1</a:t>
            </a:r>
            <a:r>
              <a:rPr lang="en-US" sz="3600" dirty="0" smtClean="0"/>
              <a:t>Department of Psychology, Auburn University, Auburn, AL</a:t>
            </a:r>
            <a:r>
              <a:rPr lang="en-US" sz="3600" smtClean="0"/>
              <a:t>, </a:t>
            </a:r>
            <a:r>
              <a:rPr lang="en-US" sz="3600" baseline="30000" smtClean="0"/>
              <a:t>2</a:t>
            </a:r>
            <a:r>
              <a:rPr lang="en-US" sz="3600" smtClean="0"/>
              <a:t>School</a:t>
            </a:r>
            <a:r>
              <a:rPr lang="en-US" sz="3600" smtClean="0"/>
              <a:t> </a:t>
            </a:r>
            <a:r>
              <a:rPr lang="en-US" sz="3600" dirty="0" smtClean="0"/>
              <a:t>of Kinesiology, Auburn University, Auburn, AL, </a:t>
            </a:r>
            <a:r>
              <a:rPr lang="en-US" sz="3600" baseline="30000" dirty="0" smtClean="0"/>
              <a:t>3</a:t>
            </a:r>
            <a:r>
              <a:rPr lang="en-US" sz="3600" dirty="0" smtClean="0"/>
              <a:t>Department of Electrical and Computer Engineering, Auburn University MRI Research Center, Auburn, AL, </a:t>
            </a:r>
            <a:r>
              <a:rPr lang="en-US" sz="3600" baseline="30000" dirty="0" smtClean="0"/>
              <a:t>4</a:t>
            </a:r>
            <a:r>
              <a:rPr lang="en-US" sz="3600" dirty="0" smtClean="0"/>
              <a:t>BIOPAC Systems, Inc. </a:t>
            </a:r>
          </a:p>
          <a:p>
            <a:pPr lvl="5"/>
            <a:r>
              <a:rPr lang="en-US" sz="3600" i="1" dirty="0" smtClean="0">
                <a:solidFill>
                  <a:schemeClr val="accent6"/>
                </a:solidFill>
              </a:rPr>
              <a:t>For reprint requests, please contact Jenny Robinson at jrobinson@auburn.edu</a:t>
            </a:r>
            <a:endParaRPr lang="en-US" sz="3600" dirty="0" smtClean="0"/>
          </a:p>
        </p:txBody>
      </p:sp>
      <p:sp>
        <p:nvSpPr>
          <p:cNvPr id="10" name="Rectangle 9"/>
          <p:cNvSpPr/>
          <p:nvPr/>
        </p:nvSpPr>
        <p:spPr>
          <a:xfrm>
            <a:off x="747593" y="7173403"/>
            <a:ext cx="12192122" cy="26776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400" dirty="0" smtClean="0"/>
              <a:t>Psychological </a:t>
            </a:r>
            <a:r>
              <a:rPr lang="en-US" sz="2400" dirty="0"/>
              <a:t>processes engage a dynamic interaction between the peripheral and central nervous systems. However, our understanding of this interaction has been severely limited because of the lack of concomitant collection of peripheral physiological measures during functional neuroimaging. Among studies that have collected these data, they typically include one physiological measurement, and are almost exclusively carried out on 3T MRI scanners. Here, we present initial attempts at multichannel psychophysiological data collection during submillimeter 7T functional magnetic resonance imaging (fMRI) acquisition.  </a:t>
            </a:r>
          </a:p>
        </p:txBody>
      </p:sp>
      <p:sp>
        <p:nvSpPr>
          <p:cNvPr id="11" name="TextBox 10"/>
          <p:cNvSpPr txBox="1"/>
          <p:nvPr/>
        </p:nvSpPr>
        <p:spPr>
          <a:xfrm>
            <a:off x="747593" y="6037995"/>
            <a:ext cx="12192122"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b="1" dirty="0" smtClean="0"/>
              <a:t>BACKGROUND</a:t>
            </a:r>
            <a:endParaRPr lang="en-US" sz="4800" b="1" dirty="0"/>
          </a:p>
        </p:txBody>
      </p:sp>
      <p:sp>
        <p:nvSpPr>
          <p:cNvPr id="12" name="TextBox 11"/>
          <p:cNvSpPr txBox="1"/>
          <p:nvPr/>
        </p:nvSpPr>
        <p:spPr>
          <a:xfrm>
            <a:off x="747593" y="10187355"/>
            <a:ext cx="12192122"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b="1" dirty="0" smtClean="0"/>
              <a:t>METHODS</a:t>
            </a:r>
            <a:endParaRPr lang="en-US" sz="4800" b="1" dirty="0"/>
          </a:p>
        </p:txBody>
      </p:sp>
      <p:sp>
        <p:nvSpPr>
          <p:cNvPr id="13" name="TextBox 12"/>
          <p:cNvSpPr txBox="1"/>
          <p:nvPr/>
        </p:nvSpPr>
        <p:spPr>
          <a:xfrm>
            <a:off x="747593" y="18386167"/>
            <a:ext cx="12192122"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b="1" dirty="0" smtClean="0"/>
              <a:t>RESULTS</a:t>
            </a:r>
            <a:endParaRPr lang="en-US" sz="4800" b="1" dirty="0"/>
          </a:p>
        </p:txBody>
      </p:sp>
      <p:sp>
        <p:nvSpPr>
          <p:cNvPr id="14" name="TextBox 13"/>
          <p:cNvSpPr txBox="1"/>
          <p:nvPr/>
        </p:nvSpPr>
        <p:spPr>
          <a:xfrm>
            <a:off x="25753669" y="27066115"/>
            <a:ext cx="11404763"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b="1" dirty="0" smtClean="0"/>
              <a:t>CONCLUSIONS</a:t>
            </a:r>
            <a:endParaRPr lang="en-US" sz="4800" b="1" dirty="0"/>
          </a:p>
        </p:txBody>
      </p:sp>
      <p:pic>
        <p:nvPicPr>
          <p:cNvPr id="15" name="Picture 14" descr="AU wordmark.ep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07" y="112062"/>
            <a:ext cx="3660713" cy="3512939"/>
          </a:xfrm>
          <a:prstGeom prst="rect">
            <a:avLst/>
          </a:prstGeom>
        </p:spPr>
      </p:pic>
      <p:sp>
        <p:nvSpPr>
          <p:cNvPr id="16" name="TextBox 15"/>
          <p:cNvSpPr txBox="1"/>
          <p:nvPr/>
        </p:nvSpPr>
        <p:spPr>
          <a:xfrm>
            <a:off x="35177767" y="32236833"/>
            <a:ext cx="2961015" cy="646331"/>
          </a:xfrm>
          <a:prstGeom prst="rect">
            <a:avLst/>
          </a:prstGeom>
          <a:noFill/>
        </p:spPr>
        <p:txBody>
          <a:bodyPr wrap="square" rtlCol="0">
            <a:spAutoFit/>
          </a:bodyPr>
          <a:lstStyle/>
          <a:p>
            <a:r>
              <a:rPr lang="en-US" sz="3600" b="1" dirty="0" smtClean="0"/>
              <a:t>Session IV - 86</a:t>
            </a:r>
            <a:endParaRPr lang="en-US" sz="3600" b="1" dirty="0"/>
          </a:p>
        </p:txBody>
      </p:sp>
      <p:sp>
        <p:nvSpPr>
          <p:cNvPr id="17" name="Rectangle 16"/>
          <p:cNvSpPr/>
          <p:nvPr/>
        </p:nvSpPr>
        <p:spPr>
          <a:xfrm>
            <a:off x="747593" y="11285511"/>
            <a:ext cx="12192122" cy="67159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400" dirty="0" smtClean="0"/>
              <a:t>Data </a:t>
            </a:r>
            <a:r>
              <a:rPr lang="en-US" sz="2400" dirty="0"/>
              <a:t>were acquired using BIOPAC MRI-compatible modules, leads, and electrodes. FMRI scanning was carried out on a whole body 7T Siemens Magnetom scanner, outfitted with a 32-channel </a:t>
            </a:r>
            <a:r>
              <a:rPr lang="en-US" sz="2400" dirty="0" smtClean="0"/>
              <a:t>Nova Medical head </a:t>
            </a:r>
            <a:r>
              <a:rPr lang="en-US" sz="2400" dirty="0"/>
              <a:t>coil. Electrocardiograph (</a:t>
            </a:r>
            <a:r>
              <a:rPr lang="en-US" sz="2400" dirty="0" smtClean="0"/>
              <a:t>ECG; ECG100C-MRI with EL509 electrodes, LEAD108, and GEL100)</a:t>
            </a:r>
            <a:r>
              <a:rPr lang="en-US" sz="2400" dirty="0"/>
              <a:t>, electromyograph (</a:t>
            </a:r>
            <a:r>
              <a:rPr lang="en-US" sz="2400" dirty="0" smtClean="0"/>
              <a:t>EMG; EMG100C-MRI)</a:t>
            </a:r>
            <a:r>
              <a:rPr lang="en-US" sz="2400" dirty="0"/>
              <a:t>, and electrodermal activity (</a:t>
            </a:r>
            <a:r>
              <a:rPr lang="en-US" sz="2400" dirty="0" smtClean="0"/>
              <a:t>EDA; EDA100C-MRI with EL509 electrodes, LEAD108, and GEL101) </a:t>
            </a:r>
            <a:r>
              <a:rPr lang="en-US" sz="2400" dirty="0"/>
              <a:t>were collected during simultaneous </a:t>
            </a:r>
            <a:r>
              <a:rPr lang="en-US" sz="2400" dirty="0" smtClean="0"/>
              <a:t>ultra high field, high</a:t>
            </a:r>
            <a:r>
              <a:rPr lang="en-US" sz="2400" dirty="0"/>
              <a:t>-resolution functional neuroimaging. </a:t>
            </a:r>
            <a:r>
              <a:rPr lang="en-US" sz="2400" dirty="0" smtClean="0"/>
              <a:t> Standard BIOPAC MEC-MRI cables were used to connect the MP150 system to the subject leads through the MRI patch panel via MRI-RFIF filters.</a:t>
            </a:r>
          </a:p>
          <a:p>
            <a:pPr algn="just"/>
            <a:r>
              <a:rPr lang="en-US" sz="2400" b="1" i="1" dirty="0" smtClean="0"/>
              <a:t>Psychophysiological Recording</a:t>
            </a:r>
          </a:p>
          <a:p>
            <a:pPr algn="just"/>
            <a:r>
              <a:rPr lang="en-US" sz="2400" dirty="0" smtClean="0"/>
              <a:t>EDA was collected from the middle and ring finger tips of the non-dominant hand.  ECG electrodes were placed approximately a fist width apart on the participant’s chest, perpendicular to the magnetic field (i.e., horizontally across the heart).  EMG data were recorded from the flexor digitorum superficialis and the flexor carpi radialis of the forearm during a hand grip task (BIOPAC hand dynamometer, TSD121B-MRI/DA100C).  </a:t>
            </a:r>
            <a:r>
              <a:rPr lang="en-US" sz="2400" dirty="0"/>
              <a:t>G</a:t>
            </a:r>
            <a:r>
              <a:rPr lang="en-US" sz="2400" dirty="0" smtClean="0"/>
              <a:t>round electrode supplied by the negative lead of the EDA amplifier.  </a:t>
            </a:r>
          </a:p>
          <a:p>
            <a:pPr algn="just"/>
            <a:r>
              <a:rPr lang="en-US" sz="2400" b="1" i="1" dirty="0" smtClean="0"/>
              <a:t>Scanning Parameters </a:t>
            </a:r>
            <a:endParaRPr lang="en-US" sz="2400" b="1" i="1" dirty="0"/>
          </a:p>
          <a:p>
            <a:pPr algn="just"/>
            <a:r>
              <a:rPr lang="en-US" sz="2400" u="sng" dirty="0" smtClean="0"/>
              <a:t>fMRI </a:t>
            </a:r>
            <a:r>
              <a:rPr lang="en-US" sz="2400" u="sng" dirty="0"/>
              <a:t>Scans:</a:t>
            </a:r>
            <a:r>
              <a:rPr lang="en-US" sz="2400" dirty="0"/>
              <a:t>  37 slices </a:t>
            </a:r>
            <a:r>
              <a:rPr lang="en-US" sz="2400" dirty="0" smtClean="0"/>
              <a:t>were </a:t>
            </a:r>
            <a:r>
              <a:rPr lang="en-US" sz="2400" dirty="0"/>
              <a:t>acquired parallel to the AC-PC (0.85mmx0.85mmx1.5mm voxels, TR/TE: 3000/28ms, 70° flip angle, base/phase resolution 234/100, interleaved sequence). </a:t>
            </a:r>
          </a:p>
        </p:txBody>
      </p:sp>
      <p:sp>
        <p:nvSpPr>
          <p:cNvPr id="18" name="Rectangle 17"/>
          <p:cNvSpPr/>
          <p:nvPr/>
        </p:nvSpPr>
        <p:spPr>
          <a:xfrm>
            <a:off x="25764256" y="28192524"/>
            <a:ext cx="11394175"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400" dirty="0" smtClean="0"/>
              <a:t>We </a:t>
            </a:r>
            <a:r>
              <a:rPr lang="en-US" sz="2400" dirty="0"/>
              <a:t>successfully collected submillimeter fMRI and multichannel psychophysiological data in an ultra-high field MR environment. Such data collection may allow for investigations that better characterize the neural and physiological processes underlying psychological constructs</a:t>
            </a:r>
            <a:r>
              <a:rPr lang="en-US" sz="2400" dirty="0" smtClean="0"/>
              <a:t>.  Furthermore, the psychophysiological measures can be used in GLM analyses to further elucidate the contributions from the CNS to peripheral physiological measurements. </a:t>
            </a:r>
          </a:p>
        </p:txBody>
      </p:sp>
      <p:sp>
        <p:nvSpPr>
          <p:cNvPr id="19" name="Rectangle 18"/>
          <p:cNvSpPr/>
          <p:nvPr/>
        </p:nvSpPr>
        <p:spPr>
          <a:xfrm>
            <a:off x="747592" y="19606638"/>
            <a:ext cx="12192123" cy="26776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400" dirty="0" smtClean="0"/>
              <a:t>EMG</a:t>
            </a:r>
            <a:r>
              <a:rPr lang="en-US" sz="2400" dirty="0"/>
              <a:t>, EDA, and </a:t>
            </a:r>
            <a:r>
              <a:rPr lang="en-US" sz="2400" dirty="0" smtClean="0"/>
              <a:t>ECG measures </a:t>
            </a:r>
            <a:r>
              <a:rPr lang="en-US" sz="2400" dirty="0"/>
              <a:t>were derived after signal processing to remove scanning artifacts. EMG and EDA signals were reliably extracted and minimally affected by the simultaneous acquisition. ECG signals were more vulnerable to scanning parameters, and </a:t>
            </a:r>
            <a:r>
              <a:rPr lang="en-US" sz="2400" dirty="0" smtClean="0"/>
              <a:t>thus required more signal processing to extract.  </a:t>
            </a:r>
          </a:p>
          <a:p>
            <a:pPr algn="just"/>
            <a:endParaRPr lang="en-US" sz="2400" dirty="0"/>
          </a:p>
          <a:p>
            <a:pPr algn="just"/>
            <a:r>
              <a:rPr lang="en-US" sz="2400" dirty="0" smtClean="0"/>
              <a:t>Simply entering into the 7T magnet distorts the ECG signal substantially due to magneto-hydrodynamic effects (Figure 1), but does not appreciably effect the EDA signal.  </a:t>
            </a:r>
            <a:endParaRPr lang="en-US" sz="2400" dirty="0"/>
          </a:p>
        </p:txBody>
      </p:sp>
      <p:pic>
        <p:nvPicPr>
          <p:cNvPr id="24" name="Picture 23" descr="ur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0483" y="318136"/>
            <a:ext cx="5654591" cy="2072534"/>
          </a:xfrm>
          <a:prstGeom prst="rect">
            <a:avLst/>
          </a:prstGeom>
        </p:spPr>
      </p:pic>
      <p:pic>
        <p:nvPicPr>
          <p:cNvPr id="2" name="Picture 1"/>
          <p:cNvPicPr>
            <a:picLocks noChangeAspect="1"/>
          </p:cNvPicPr>
          <p:nvPr/>
        </p:nvPicPr>
        <p:blipFill>
          <a:blip r:embed="rId4"/>
          <a:stretch>
            <a:fillRect/>
          </a:stretch>
        </p:blipFill>
        <p:spPr>
          <a:xfrm>
            <a:off x="13668664" y="16641124"/>
            <a:ext cx="5022137" cy="4339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19086739" y="16502436"/>
            <a:ext cx="6229561" cy="74789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t>The recorded EDA data was largely unaffected by MRI </a:t>
            </a:r>
            <a:r>
              <a:rPr lang="en-US" sz="2400" dirty="0" smtClean="0"/>
              <a:t>scanning </a:t>
            </a:r>
            <a:r>
              <a:rPr lang="en-US" sz="2400" dirty="0"/>
              <a:t>artifact.  This data </a:t>
            </a:r>
            <a:r>
              <a:rPr lang="en-US" sz="2400" dirty="0" smtClean="0"/>
              <a:t>can be </a:t>
            </a:r>
            <a:r>
              <a:rPr lang="en-US" sz="2400" dirty="0"/>
              <a:t>easily </a:t>
            </a:r>
            <a:r>
              <a:rPr lang="en-US" sz="2400" dirty="0" smtClean="0"/>
              <a:t>processed further by simply running it through 10 Hz IIR Low-pass filter.  </a:t>
            </a:r>
            <a:endParaRPr lang="en-US" sz="2400" dirty="0"/>
          </a:p>
          <a:p>
            <a:endParaRPr lang="en-US" sz="2400" dirty="0"/>
          </a:p>
          <a:p>
            <a:r>
              <a:rPr lang="en-US" sz="2400" dirty="0" smtClean="0"/>
              <a:t>The </a:t>
            </a:r>
            <a:r>
              <a:rPr lang="en-US" sz="2400" dirty="0"/>
              <a:t>ECG </a:t>
            </a:r>
            <a:r>
              <a:rPr lang="en-US" sz="2400" dirty="0" smtClean="0"/>
              <a:t>data, however, </a:t>
            </a:r>
            <a:r>
              <a:rPr lang="en-US" sz="2400" dirty="0"/>
              <a:t>was more profoundly impacted by the presence of the </a:t>
            </a:r>
            <a:r>
              <a:rPr lang="en-US" sz="2400" dirty="0" smtClean="0"/>
              <a:t>strong </a:t>
            </a:r>
            <a:r>
              <a:rPr lang="en-US" sz="2400" dirty="0"/>
              <a:t>7T </a:t>
            </a:r>
            <a:r>
              <a:rPr lang="en-US" sz="2400" dirty="0" smtClean="0"/>
              <a:t>magnetic field </a:t>
            </a:r>
            <a:r>
              <a:rPr lang="en-US" sz="2400" dirty="0"/>
              <a:t>and the associated scanning </a:t>
            </a:r>
            <a:r>
              <a:rPr lang="en-US" sz="2400" dirty="0" smtClean="0"/>
              <a:t>artifacts.  </a:t>
            </a:r>
            <a:r>
              <a:rPr lang="en-US" sz="2400" dirty="0"/>
              <a:t>Note the ECG is highly distorted due to magneto-hydrodynamic artifact. This artifact results from the physical consequence of a conductive fluid (blood) that is moving in a magnetic field.  </a:t>
            </a:r>
            <a:endParaRPr lang="en-US" sz="2400" dirty="0" smtClean="0"/>
          </a:p>
          <a:p>
            <a:endParaRPr lang="en-US" sz="2400" dirty="0"/>
          </a:p>
          <a:p>
            <a:r>
              <a:rPr lang="en-US" sz="2400" dirty="0"/>
              <a:t>To automatically process such an impacted ECG for associated meta-data, such as </a:t>
            </a:r>
            <a:r>
              <a:rPr lang="en-US" sz="2400" dirty="0" smtClean="0"/>
              <a:t>beats per minute (BPM), </a:t>
            </a:r>
            <a:r>
              <a:rPr lang="en-US" sz="2400" dirty="0"/>
              <a:t>over long time </a:t>
            </a:r>
            <a:r>
              <a:rPr lang="en-US" sz="2400" dirty="0" smtClean="0"/>
              <a:t>periods, </a:t>
            </a:r>
            <a:r>
              <a:rPr lang="en-US" sz="2400" dirty="0"/>
              <a:t>one approach is </a:t>
            </a:r>
            <a:r>
              <a:rPr lang="en-US" sz="2400" dirty="0" smtClean="0"/>
              <a:t>to correlate the data with a template match to pick out ECG complexes (see Figure 4).</a:t>
            </a:r>
            <a:endParaRPr lang="en-US" sz="2400" dirty="0"/>
          </a:p>
        </p:txBody>
      </p:sp>
      <p:pic>
        <p:nvPicPr>
          <p:cNvPr id="6" name="Picture 5"/>
          <p:cNvPicPr>
            <a:picLocks noChangeAspect="1"/>
          </p:cNvPicPr>
          <p:nvPr/>
        </p:nvPicPr>
        <p:blipFill>
          <a:blip r:embed="rId5"/>
          <a:stretch>
            <a:fillRect/>
          </a:stretch>
        </p:blipFill>
        <p:spPr>
          <a:xfrm>
            <a:off x="15193571" y="24267139"/>
            <a:ext cx="7786336" cy="7661682"/>
          </a:xfrm>
          <a:prstGeom prst="rect">
            <a:avLst/>
          </a:prstGeom>
        </p:spPr>
      </p:pic>
      <p:pic>
        <p:nvPicPr>
          <p:cNvPr id="7" name="Picture 6" descr="InOutBore.jpg"/>
          <p:cNvPicPr>
            <a:picLocks noChangeAspect="1"/>
          </p:cNvPicPr>
          <p:nvPr/>
        </p:nvPicPr>
        <p:blipFill rotWithShape="1">
          <a:blip r:embed="rId6">
            <a:extLst>
              <a:ext uri="{28A0092B-C50C-407E-A947-70E740481C1C}">
                <a14:useLocalDpi xmlns:a14="http://schemas.microsoft.com/office/drawing/2010/main" val="0"/>
              </a:ext>
            </a:extLst>
          </a:blip>
          <a:srcRect t="2608"/>
          <a:stretch/>
        </p:blipFill>
        <p:spPr>
          <a:xfrm>
            <a:off x="838511" y="22789105"/>
            <a:ext cx="6428273" cy="88539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Rectangle 20"/>
          <p:cNvSpPr/>
          <p:nvPr/>
        </p:nvSpPr>
        <p:spPr>
          <a:xfrm>
            <a:off x="7511270" y="22759356"/>
            <a:ext cx="5428446" cy="84638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b="1" dirty="0" smtClean="0"/>
              <a:t>Figure 1.  </a:t>
            </a:r>
            <a:r>
              <a:rPr lang="en-US" sz="3200" dirty="0" smtClean="0"/>
              <a:t>ECG and EDA data as a participant enters the bore.  The top panel displays the physiological measurements as the patient is lying on the table, with the table fully outside the scanner bore.  The middle panel displays the physiological change as the participant enters into the bore (at approximately 75s, a marked distortion in the ECG signal).  The bottom panel displays the effects on the physiological signals from simply being inside the bore, with no additional scanning taking place.</a:t>
            </a:r>
          </a:p>
        </p:txBody>
      </p:sp>
      <p:sp>
        <p:nvSpPr>
          <p:cNvPr id="23" name="Rectangle 22"/>
          <p:cNvSpPr/>
          <p:nvPr/>
        </p:nvSpPr>
        <p:spPr>
          <a:xfrm>
            <a:off x="13526870" y="11811395"/>
            <a:ext cx="11982427"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b="1" dirty="0" smtClean="0"/>
              <a:t>Figure 2</a:t>
            </a:r>
            <a:r>
              <a:rPr lang="en-US" sz="3200" dirty="0" smtClean="0"/>
              <a:t>.  Raw data collected during fMRI scanning.  The upper panel displays raw, unfiltered EDA measurements, the second panel demonstrates the hand dynamometer grip force, the third panel displays raw, unfiltered EMG data, and the bottom panel displays the EMG data filtered with a simple comb-bandstop filter (15 Hz and up to the harmonics of the Nyquist frequency) and a 250 Hz low-pass IIR filter.  The callout box displays the FFT of the period between EMG bursts, demonstrating the functional EPI artifacts that are removed following comb-bandstop filtering.</a:t>
            </a:r>
          </a:p>
        </p:txBody>
      </p:sp>
      <p:pic>
        <p:nvPicPr>
          <p:cNvPr id="25" name="Picture 24"/>
          <p:cNvPicPr>
            <a:picLocks noChangeAspect="1"/>
          </p:cNvPicPr>
          <p:nvPr/>
        </p:nvPicPr>
        <p:blipFill>
          <a:blip r:embed="rId7"/>
          <a:stretch>
            <a:fillRect/>
          </a:stretch>
        </p:blipFill>
        <p:spPr>
          <a:xfrm>
            <a:off x="36555716" y="31089592"/>
            <a:ext cx="995805" cy="1138063"/>
          </a:xfrm>
          <a:prstGeom prst="rect">
            <a:avLst/>
          </a:prstGeom>
        </p:spPr>
      </p:pic>
      <p:pic>
        <p:nvPicPr>
          <p:cNvPr id="26" name="Picture 25" descr="canlab-design.png"/>
          <p:cNvPicPr>
            <a:picLocks noChangeAspect="1"/>
          </p:cNvPicPr>
          <p:nvPr/>
        </p:nvPicPr>
        <p:blipFill rotWithShape="1">
          <a:blip r:embed="rId8">
            <a:extLst>
              <a:ext uri="{28A0092B-C50C-407E-A947-70E740481C1C}">
                <a14:useLocalDpi xmlns:a14="http://schemas.microsoft.com/office/drawing/2010/main" val="0"/>
              </a:ext>
            </a:extLst>
          </a:blip>
          <a:srcRect l="25734" t="16785" r="25699" b="19897"/>
          <a:stretch/>
        </p:blipFill>
        <p:spPr>
          <a:xfrm>
            <a:off x="12691543" y="4901060"/>
            <a:ext cx="835327" cy="756268"/>
          </a:xfrm>
          <a:prstGeom prst="rect">
            <a:avLst/>
          </a:prstGeom>
        </p:spPr>
      </p:pic>
      <p:pic>
        <p:nvPicPr>
          <p:cNvPr id="27" name="Picture 26" descr="layout.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231001" y="7704253"/>
            <a:ext cx="7785876" cy="59283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27" descr="Screen Shot 2014-03-25 at 7.30.17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493201" y="7704253"/>
            <a:ext cx="2424834" cy="2801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Picture 28" descr="layout.jpg"/>
          <p:cNvPicPr>
            <a:picLocks noChangeAspect="1"/>
          </p:cNvPicPr>
          <p:nvPr/>
        </p:nvPicPr>
        <p:blipFill rotWithShape="1">
          <a:blip r:embed="rId11">
            <a:extLst>
              <a:ext uri="{28A0092B-C50C-407E-A947-70E740481C1C}">
                <a14:useLocalDpi xmlns:a14="http://schemas.microsoft.com/office/drawing/2010/main" val="0"/>
              </a:ext>
            </a:extLst>
          </a:blip>
          <a:srcRect l="71729" t="55352" r="7546" b="4557"/>
          <a:stretch/>
        </p:blipFill>
        <p:spPr>
          <a:xfrm>
            <a:off x="34487189" y="10561300"/>
            <a:ext cx="2424834" cy="30713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Rectangle 29"/>
          <p:cNvSpPr/>
          <p:nvPr/>
        </p:nvSpPr>
        <p:spPr>
          <a:xfrm>
            <a:off x="26000079" y="5894874"/>
            <a:ext cx="11158353" cy="1543558"/>
          </a:xfrm>
          <a:prstGeom prst="rect">
            <a:avLst/>
          </a:prstGeom>
          <a:ln/>
        </p:spPr>
        <p:style>
          <a:lnRef idx="2">
            <a:schemeClr val="dk1"/>
          </a:lnRef>
          <a:fillRef idx="1">
            <a:schemeClr val="lt1"/>
          </a:fillRef>
          <a:effectRef idx="0">
            <a:schemeClr val="dk1"/>
          </a:effectRef>
          <a:fontRef idx="minor">
            <a:schemeClr val="dk1"/>
          </a:fontRef>
        </p:style>
        <p:txBody>
          <a:bodyPr wrap="square" lIns="65590" tIns="32795" rIns="65590" bIns="32795">
            <a:spAutoFit/>
          </a:bodyPr>
          <a:lstStyle/>
          <a:p>
            <a:r>
              <a:rPr lang="en-US" sz="3200" b="1" dirty="0" smtClean="0"/>
              <a:t>Figure 5</a:t>
            </a:r>
            <a:r>
              <a:rPr lang="en-US" sz="3200" dirty="0" smtClean="0"/>
              <a:t>: An example of submillimeter fMRI from this data set (left panel, and upper right panel).  Note the anatomical detail compared to a 3mm standard fMRI scan (right, bottom panel).  </a:t>
            </a:r>
          </a:p>
        </p:txBody>
      </p:sp>
      <p:sp>
        <p:nvSpPr>
          <p:cNvPr id="31" name="Rectangle 30"/>
          <p:cNvSpPr/>
          <p:nvPr/>
        </p:nvSpPr>
        <p:spPr>
          <a:xfrm>
            <a:off x="13692336" y="21378254"/>
            <a:ext cx="5110527" cy="2528443"/>
          </a:xfrm>
          <a:prstGeom prst="rect">
            <a:avLst/>
          </a:prstGeom>
          <a:ln/>
        </p:spPr>
        <p:style>
          <a:lnRef idx="2">
            <a:schemeClr val="dk1"/>
          </a:lnRef>
          <a:fillRef idx="1">
            <a:schemeClr val="lt1"/>
          </a:fillRef>
          <a:effectRef idx="0">
            <a:schemeClr val="dk1"/>
          </a:effectRef>
          <a:fontRef idx="minor">
            <a:schemeClr val="dk1"/>
          </a:fontRef>
        </p:style>
        <p:txBody>
          <a:bodyPr wrap="square" lIns="65590" tIns="32795" rIns="65590" bIns="32795">
            <a:spAutoFit/>
          </a:bodyPr>
          <a:lstStyle/>
          <a:p>
            <a:r>
              <a:rPr lang="en-US" sz="3200" b="1" dirty="0" smtClean="0"/>
              <a:t>Figure 3.</a:t>
            </a:r>
            <a:r>
              <a:rPr lang="en-US" sz="3200" dirty="0" smtClean="0"/>
              <a:t> Demeaned graph of the mean EDA and grip force. </a:t>
            </a:r>
          </a:p>
          <a:p>
            <a:r>
              <a:rPr lang="en-US" sz="3200" b="1" dirty="0"/>
              <a:t>Figure 4 (below).</a:t>
            </a:r>
            <a:r>
              <a:rPr lang="en-US" sz="3200" dirty="0"/>
              <a:t>  Correlation of template ECG with raw ECG (bottom panel)</a:t>
            </a:r>
            <a:r>
              <a:rPr lang="en-US" sz="3200" dirty="0" smtClean="0"/>
              <a:t>.</a:t>
            </a:r>
            <a:endParaRPr lang="en-US" sz="3200" dirty="0"/>
          </a:p>
        </p:txBody>
      </p:sp>
      <p:pic>
        <p:nvPicPr>
          <p:cNvPr id="9" name="Picture 8" descr="eda-emg-da100c-filts.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580274" y="6001222"/>
            <a:ext cx="11931391" cy="55326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 name="Picture 31" descr="fmri-eda.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845707" y="18657379"/>
            <a:ext cx="5542941" cy="4492252"/>
          </a:xfrm>
          <a:prstGeom prst="rect">
            <a:avLst/>
          </a:prstGeom>
        </p:spPr>
      </p:pic>
      <p:pic>
        <p:nvPicPr>
          <p:cNvPr id="34" name="Picture 33" descr="fmri-gripforce.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388648" y="13985552"/>
            <a:ext cx="5429870" cy="4400615"/>
          </a:xfrm>
          <a:prstGeom prst="rect">
            <a:avLst/>
          </a:prstGeom>
        </p:spPr>
      </p:pic>
      <p:pic>
        <p:nvPicPr>
          <p:cNvPr id="35" name="Picture 34" descr="fmri-handgripping.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845707" y="13985552"/>
            <a:ext cx="5429870" cy="4400615"/>
          </a:xfrm>
          <a:prstGeom prst="rect">
            <a:avLst/>
          </a:prstGeom>
        </p:spPr>
      </p:pic>
      <p:pic>
        <p:nvPicPr>
          <p:cNvPr id="36" name="Picture 35" descr="fmri-emg.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520098" y="18650602"/>
            <a:ext cx="5298420" cy="4499029"/>
          </a:xfrm>
          <a:prstGeom prst="rect">
            <a:avLst/>
          </a:prstGeom>
        </p:spPr>
      </p:pic>
      <p:sp>
        <p:nvSpPr>
          <p:cNvPr id="37" name="Rectangle 36"/>
          <p:cNvSpPr/>
          <p:nvPr/>
        </p:nvSpPr>
        <p:spPr>
          <a:xfrm>
            <a:off x="25753670" y="23301959"/>
            <a:ext cx="11404762" cy="3513328"/>
          </a:xfrm>
          <a:prstGeom prst="rect">
            <a:avLst/>
          </a:prstGeom>
          <a:ln/>
        </p:spPr>
        <p:style>
          <a:lnRef idx="2">
            <a:schemeClr val="dk1"/>
          </a:lnRef>
          <a:fillRef idx="1">
            <a:schemeClr val="lt1"/>
          </a:fillRef>
          <a:effectRef idx="0">
            <a:schemeClr val="dk1"/>
          </a:effectRef>
          <a:fontRef idx="minor">
            <a:schemeClr val="dk1"/>
          </a:fontRef>
        </p:style>
        <p:txBody>
          <a:bodyPr wrap="square" lIns="65590" tIns="32795" rIns="65590" bIns="32795">
            <a:spAutoFit/>
          </a:bodyPr>
          <a:lstStyle/>
          <a:p>
            <a:r>
              <a:rPr lang="en-US" sz="3200" b="1" dirty="0" smtClean="0"/>
              <a:t>Figure 6 (above)</a:t>
            </a:r>
            <a:r>
              <a:rPr lang="en-US" sz="3200" dirty="0" smtClean="0"/>
              <a:t>: Data from one subject demonstrating fMRI activation during the hand grip task as well as neural correlates of EMG, EDA, and grip force as determined by GLM analyses carried out in FSL.  Psychophysiological data were extracted at TR lengths, and used as regressors of interest in whole-brain analyses.  These data demonstrate proof of concept for determining potential neural underpinnings of autonomic processes.  </a:t>
            </a:r>
          </a:p>
        </p:txBody>
      </p:sp>
      <p:sp>
        <p:nvSpPr>
          <p:cNvPr id="38" name="Rectangle 37"/>
          <p:cNvSpPr/>
          <p:nvPr/>
        </p:nvSpPr>
        <p:spPr>
          <a:xfrm>
            <a:off x="25753668" y="31089592"/>
            <a:ext cx="10596219" cy="1200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400" b="1" dirty="0" smtClean="0"/>
              <a:t>DISCLOSURE:  </a:t>
            </a:r>
            <a:r>
              <a:rPr lang="en-US" sz="2400" dirty="0" smtClean="0"/>
              <a:t>Ken </a:t>
            </a:r>
            <a:r>
              <a:rPr lang="en-US" sz="2400" dirty="0" err="1"/>
              <a:t>Graap</a:t>
            </a:r>
            <a:r>
              <a:rPr lang="en-US" sz="2400" dirty="0"/>
              <a:t> and Alan Macy are employed by BIOPAC Systems, Inc., </a:t>
            </a:r>
            <a:r>
              <a:rPr lang="en-US" sz="2400" dirty="0" smtClean="0"/>
              <a:t>the company that </a:t>
            </a:r>
            <a:r>
              <a:rPr lang="en-US" sz="2400" smtClean="0"/>
              <a:t>developed </a:t>
            </a:r>
            <a:r>
              <a:rPr lang="en-US" sz="2400"/>
              <a:t>t</a:t>
            </a:r>
            <a:r>
              <a:rPr lang="en-US" sz="2400" smtClean="0"/>
              <a:t>he </a:t>
            </a:r>
            <a:r>
              <a:rPr lang="en-US" sz="2400" dirty="0" smtClean="0"/>
              <a:t>specialized </a:t>
            </a:r>
            <a:r>
              <a:rPr lang="en-US" sz="2400" dirty="0"/>
              <a:t>amplifiers, transducers, cable/filter sets and physiological data acquisition system used in this study.</a:t>
            </a:r>
            <a:endParaRPr lang="en-US" sz="2400" dirty="0" smtClean="0"/>
          </a:p>
        </p:txBody>
      </p:sp>
    </p:spTree>
    <p:extLst>
      <p:ext uri="{BB962C8B-B14F-4D97-AF65-F5344CB8AC3E}">
        <p14:creationId xmlns:p14="http://schemas.microsoft.com/office/powerpoint/2010/main" val="13977165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342</TotalTime>
  <Words>1130</Words>
  <Application>Microsoft Macintosh PowerPoint</Application>
  <PresentationFormat>Custom</PresentationFormat>
  <Paragraphs>31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Robinson</dc:creator>
  <cp:lastModifiedBy>Jennifer Robinson</cp:lastModifiedBy>
  <cp:revision>31</cp:revision>
  <dcterms:created xsi:type="dcterms:W3CDTF">2014-09-08T13:26:13Z</dcterms:created>
  <dcterms:modified xsi:type="dcterms:W3CDTF">2014-09-10T00:40:00Z</dcterms:modified>
</cp:coreProperties>
</file>