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27432000"/>
  <p:notesSz cx="6858000" cy="9144000"/>
  <p:defaultTextStyle>
    <a:defPPr>
      <a:defRPr lang="en-US"/>
    </a:defPPr>
    <a:lvl1pPr marL="0" algn="l" defTabSz="1574158" rtl="0" eaLnBrk="1" latinLnBrk="0" hangingPunct="1">
      <a:defRPr sz="6200" kern="1200">
        <a:solidFill>
          <a:schemeClr val="tx1"/>
        </a:solidFill>
        <a:latin typeface="+mn-lt"/>
        <a:ea typeface="+mn-ea"/>
        <a:cs typeface="+mn-cs"/>
      </a:defRPr>
    </a:lvl1pPr>
    <a:lvl2pPr marL="1574158" algn="l" defTabSz="1574158" rtl="0" eaLnBrk="1" latinLnBrk="0" hangingPunct="1">
      <a:defRPr sz="6200" kern="1200">
        <a:solidFill>
          <a:schemeClr val="tx1"/>
        </a:solidFill>
        <a:latin typeface="+mn-lt"/>
        <a:ea typeface="+mn-ea"/>
        <a:cs typeface="+mn-cs"/>
      </a:defRPr>
    </a:lvl2pPr>
    <a:lvl3pPr marL="3148316" algn="l" defTabSz="1574158" rtl="0" eaLnBrk="1" latinLnBrk="0" hangingPunct="1">
      <a:defRPr sz="6200" kern="1200">
        <a:solidFill>
          <a:schemeClr val="tx1"/>
        </a:solidFill>
        <a:latin typeface="+mn-lt"/>
        <a:ea typeface="+mn-ea"/>
        <a:cs typeface="+mn-cs"/>
      </a:defRPr>
    </a:lvl3pPr>
    <a:lvl4pPr marL="4722474" algn="l" defTabSz="1574158" rtl="0" eaLnBrk="1" latinLnBrk="0" hangingPunct="1">
      <a:defRPr sz="6200" kern="1200">
        <a:solidFill>
          <a:schemeClr val="tx1"/>
        </a:solidFill>
        <a:latin typeface="+mn-lt"/>
        <a:ea typeface="+mn-ea"/>
        <a:cs typeface="+mn-cs"/>
      </a:defRPr>
    </a:lvl4pPr>
    <a:lvl5pPr marL="6296632" algn="l" defTabSz="1574158" rtl="0" eaLnBrk="1" latinLnBrk="0" hangingPunct="1">
      <a:defRPr sz="6200" kern="1200">
        <a:solidFill>
          <a:schemeClr val="tx1"/>
        </a:solidFill>
        <a:latin typeface="+mn-lt"/>
        <a:ea typeface="+mn-ea"/>
        <a:cs typeface="+mn-cs"/>
      </a:defRPr>
    </a:lvl5pPr>
    <a:lvl6pPr marL="7870789" algn="l" defTabSz="1574158" rtl="0" eaLnBrk="1" latinLnBrk="0" hangingPunct="1">
      <a:defRPr sz="6200" kern="1200">
        <a:solidFill>
          <a:schemeClr val="tx1"/>
        </a:solidFill>
        <a:latin typeface="+mn-lt"/>
        <a:ea typeface="+mn-ea"/>
        <a:cs typeface="+mn-cs"/>
      </a:defRPr>
    </a:lvl6pPr>
    <a:lvl7pPr marL="9444947" algn="l" defTabSz="1574158" rtl="0" eaLnBrk="1" latinLnBrk="0" hangingPunct="1">
      <a:defRPr sz="6200" kern="1200">
        <a:solidFill>
          <a:schemeClr val="tx1"/>
        </a:solidFill>
        <a:latin typeface="+mn-lt"/>
        <a:ea typeface="+mn-ea"/>
        <a:cs typeface="+mn-cs"/>
      </a:defRPr>
    </a:lvl7pPr>
    <a:lvl8pPr marL="11019105" algn="l" defTabSz="1574158" rtl="0" eaLnBrk="1" latinLnBrk="0" hangingPunct="1">
      <a:defRPr sz="6200" kern="1200">
        <a:solidFill>
          <a:schemeClr val="tx1"/>
        </a:solidFill>
        <a:latin typeface="+mn-lt"/>
        <a:ea typeface="+mn-ea"/>
        <a:cs typeface="+mn-cs"/>
      </a:defRPr>
    </a:lvl8pPr>
    <a:lvl9pPr marL="12593263" algn="l" defTabSz="1574158"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856" y="-152"/>
      </p:cViewPr>
      <p:guideLst>
        <p:guide orient="horz" pos="8640"/>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8521702"/>
            <a:ext cx="2798064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5544800"/>
            <a:ext cx="23042880" cy="7010400"/>
          </a:xfrm>
        </p:spPr>
        <p:txBody>
          <a:bodyPr/>
          <a:lstStyle>
            <a:lvl1pPr marL="0" indent="0" algn="ctr">
              <a:buNone/>
              <a:defRPr>
                <a:solidFill>
                  <a:schemeClr val="tx1">
                    <a:tint val="75000"/>
                  </a:schemeClr>
                </a:solidFill>
              </a:defRPr>
            </a:lvl1pPr>
            <a:lvl2pPr marL="1574158" indent="0" algn="ctr">
              <a:buNone/>
              <a:defRPr>
                <a:solidFill>
                  <a:schemeClr val="tx1">
                    <a:tint val="75000"/>
                  </a:schemeClr>
                </a:solidFill>
              </a:defRPr>
            </a:lvl2pPr>
            <a:lvl3pPr marL="3148316" indent="0" algn="ctr">
              <a:buNone/>
              <a:defRPr>
                <a:solidFill>
                  <a:schemeClr val="tx1">
                    <a:tint val="75000"/>
                  </a:schemeClr>
                </a:solidFill>
              </a:defRPr>
            </a:lvl3pPr>
            <a:lvl4pPr marL="4722474" indent="0" algn="ctr">
              <a:buNone/>
              <a:defRPr>
                <a:solidFill>
                  <a:schemeClr val="tx1">
                    <a:tint val="75000"/>
                  </a:schemeClr>
                </a:solidFill>
              </a:defRPr>
            </a:lvl4pPr>
            <a:lvl5pPr marL="6296632" indent="0" algn="ctr">
              <a:buNone/>
              <a:defRPr>
                <a:solidFill>
                  <a:schemeClr val="tx1">
                    <a:tint val="75000"/>
                  </a:schemeClr>
                </a:solidFill>
              </a:defRPr>
            </a:lvl5pPr>
            <a:lvl6pPr marL="7870789" indent="0" algn="ctr">
              <a:buNone/>
              <a:defRPr>
                <a:solidFill>
                  <a:schemeClr val="tx1">
                    <a:tint val="75000"/>
                  </a:schemeClr>
                </a:solidFill>
              </a:defRPr>
            </a:lvl6pPr>
            <a:lvl7pPr marL="9444947" indent="0" algn="ctr">
              <a:buNone/>
              <a:defRPr>
                <a:solidFill>
                  <a:schemeClr val="tx1">
                    <a:tint val="75000"/>
                  </a:schemeClr>
                </a:solidFill>
              </a:defRPr>
            </a:lvl7pPr>
            <a:lvl8pPr marL="11019105" indent="0" algn="ctr">
              <a:buNone/>
              <a:defRPr>
                <a:solidFill>
                  <a:schemeClr val="tx1">
                    <a:tint val="75000"/>
                  </a:schemeClr>
                </a:solidFill>
              </a:defRPr>
            </a:lvl8pPr>
            <a:lvl9pPr marL="125932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64754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619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098554"/>
            <a:ext cx="740664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098554"/>
            <a:ext cx="2167128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81030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2052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7627602"/>
            <a:ext cx="27980640" cy="5448300"/>
          </a:xfrm>
        </p:spPr>
        <p:txBody>
          <a:bodyPr anchor="t"/>
          <a:lstStyle>
            <a:lvl1pPr algn="l">
              <a:defRPr sz="13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1626854"/>
            <a:ext cx="27980640" cy="6000748"/>
          </a:xfrm>
        </p:spPr>
        <p:txBody>
          <a:bodyPr anchor="b"/>
          <a:lstStyle>
            <a:lvl1pPr marL="0" indent="0">
              <a:buNone/>
              <a:defRPr sz="6900">
                <a:solidFill>
                  <a:schemeClr val="tx1">
                    <a:tint val="75000"/>
                  </a:schemeClr>
                </a:solidFill>
              </a:defRPr>
            </a:lvl1pPr>
            <a:lvl2pPr marL="1574158" indent="0">
              <a:buNone/>
              <a:defRPr sz="6200">
                <a:solidFill>
                  <a:schemeClr val="tx1">
                    <a:tint val="75000"/>
                  </a:schemeClr>
                </a:solidFill>
              </a:defRPr>
            </a:lvl2pPr>
            <a:lvl3pPr marL="3148316" indent="0">
              <a:buNone/>
              <a:defRPr sz="5500">
                <a:solidFill>
                  <a:schemeClr val="tx1">
                    <a:tint val="75000"/>
                  </a:schemeClr>
                </a:solidFill>
              </a:defRPr>
            </a:lvl3pPr>
            <a:lvl4pPr marL="4722474" indent="0">
              <a:buNone/>
              <a:defRPr sz="4800">
                <a:solidFill>
                  <a:schemeClr val="tx1">
                    <a:tint val="75000"/>
                  </a:schemeClr>
                </a:solidFill>
              </a:defRPr>
            </a:lvl4pPr>
            <a:lvl5pPr marL="6296632" indent="0">
              <a:buNone/>
              <a:defRPr sz="4800">
                <a:solidFill>
                  <a:schemeClr val="tx1">
                    <a:tint val="75000"/>
                  </a:schemeClr>
                </a:solidFill>
              </a:defRPr>
            </a:lvl5pPr>
            <a:lvl6pPr marL="7870789" indent="0">
              <a:buNone/>
              <a:defRPr sz="4800">
                <a:solidFill>
                  <a:schemeClr val="tx1">
                    <a:tint val="75000"/>
                  </a:schemeClr>
                </a:solidFill>
              </a:defRPr>
            </a:lvl6pPr>
            <a:lvl7pPr marL="9444947" indent="0">
              <a:buNone/>
              <a:defRPr sz="4800">
                <a:solidFill>
                  <a:schemeClr val="tx1">
                    <a:tint val="75000"/>
                  </a:schemeClr>
                </a:solidFill>
              </a:defRPr>
            </a:lvl7pPr>
            <a:lvl8pPr marL="11019105" indent="0">
              <a:buNone/>
              <a:defRPr sz="4800">
                <a:solidFill>
                  <a:schemeClr val="tx1">
                    <a:tint val="75000"/>
                  </a:schemeClr>
                </a:solidFill>
              </a:defRPr>
            </a:lvl8pPr>
            <a:lvl9pPr marL="12593263"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63726-6FA4-5445-9900-384A0C0EF522}" type="datetimeFigureOut">
              <a:rPr lang="en-US" smtClean="0"/>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840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6400802"/>
            <a:ext cx="14538960" cy="1810385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6400802"/>
            <a:ext cx="14538960" cy="1810385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63726-6FA4-5445-9900-384A0C0EF522}" type="datetimeFigureOut">
              <a:rPr lang="en-US" smtClean="0"/>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74837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4" y="6140454"/>
            <a:ext cx="14544677" cy="2559048"/>
          </a:xfrm>
        </p:spPr>
        <p:txBody>
          <a:bodyPr anchor="b"/>
          <a:lstStyle>
            <a:lvl1pPr marL="0" indent="0">
              <a:buNone/>
              <a:defRPr sz="8200" b="1"/>
            </a:lvl1pPr>
            <a:lvl2pPr marL="1574158" indent="0">
              <a:buNone/>
              <a:defRPr sz="6900" b="1"/>
            </a:lvl2pPr>
            <a:lvl3pPr marL="3148316" indent="0">
              <a:buNone/>
              <a:defRPr sz="6200" b="1"/>
            </a:lvl3pPr>
            <a:lvl4pPr marL="4722474" indent="0">
              <a:buNone/>
              <a:defRPr sz="5500" b="1"/>
            </a:lvl4pPr>
            <a:lvl5pPr marL="6296632" indent="0">
              <a:buNone/>
              <a:defRPr sz="5500" b="1"/>
            </a:lvl5pPr>
            <a:lvl6pPr marL="7870789" indent="0">
              <a:buNone/>
              <a:defRPr sz="5500" b="1"/>
            </a:lvl6pPr>
            <a:lvl7pPr marL="9444947" indent="0">
              <a:buNone/>
              <a:defRPr sz="5500" b="1"/>
            </a:lvl7pPr>
            <a:lvl8pPr marL="11019105" indent="0">
              <a:buNone/>
              <a:defRPr sz="5500" b="1"/>
            </a:lvl8pPr>
            <a:lvl9pPr marL="12593263"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4" y="8699502"/>
            <a:ext cx="14544677" cy="1580515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6140454"/>
            <a:ext cx="14550390" cy="2559048"/>
          </a:xfrm>
        </p:spPr>
        <p:txBody>
          <a:bodyPr anchor="b"/>
          <a:lstStyle>
            <a:lvl1pPr marL="0" indent="0">
              <a:buNone/>
              <a:defRPr sz="8200" b="1"/>
            </a:lvl1pPr>
            <a:lvl2pPr marL="1574158" indent="0">
              <a:buNone/>
              <a:defRPr sz="6900" b="1"/>
            </a:lvl2pPr>
            <a:lvl3pPr marL="3148316" indent="0">
              <a:buNone/>
              <a:defRPr sz="6200" b="1"/>
            </a:lvl3pPr>
            <a:lvl4pPr marL="4722474" indent="0">
              <a:buNone/>
              <a:defRPr sz="5500" b="1"/>
            </a:lvl4pPr>
            <a:lvl5pPr marL="6296632" indent="0">
              <a:buNone/>
              <a:defRPr sz="5500" b="1"/>
            </a:lvl5pPr>
            <a:lvl6pPr marL="7870789" indent="0">
              <a:buNone/>
              <a:defRPr sz="5500" b="1"/>
            </a:lvl6pPr>
            <a:lvl7pPr marL="9444947" indent="0">
              <a:buNone/>
              <a:defRPr sz="5500" b="1"/>
            </a:lvl7pPr>
            <a:lvl8pPr marL="11019105" indent="0">
              <a:buNone/>
              <a:defRPr sz="5500" b="1"/>
            </a:lvl8pPr>
            <a:lvl9pPr marL="12593263"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8699502"/>
            <a:ext cx="14550390" cy="1580515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63726-6FA4-5445-9900-384A0C0EF522}" type="datetimeFigureOut">
              <a:rPr lang="en-US" smtClean="0"/>
              <a:t>6/7/15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35343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63726-6FA4-5445-9900-384A0C0EF522}" type="datetimeFigureOut">
              <a:rPr lang="en-US" smtClean="0"/>
              <a:t>6/7/15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2629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3726-6FA4-5445-9900-384A0C0EF522}" type="datetimeFigureOut">
              <a:rPr lang="en-US" smtClean="0"/>
              <a:t>6/7/15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3889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1092200"/>
            <a:ext cx="10829927" cy="464820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1092202"/>
            <a:ext cx="18402300" cy="2341245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6" y="5740402"/>
            <a:ext cx="10829927" cy="18764252"/>
          </a:xfrm>
        </p:spPr>
        <p:txBody>
          <a:bodyPr/>
          <a:lstStyle>
            <a:lvl1pPr marL="0" indent="0">
              <a:buNone/>
              <a:defRPr sz="4800"/>
            </a:lvl1pPr>
            <a:lvl2pPr marL="1574158" indent="0">
              <a:buNone/>
              <a:defRPr sz="4200"/>
            </a:lvl2pPr>
            <a:lvl3pPr marL="3148316" indent="0">
              <a:buNone/>
              <a:defRPr sz="3400"/>
            </a:lvl3pPr>
            <a:lvl4pPr marL="4722474" indent="0">
              <a:buNone/>
              <a:defRPr sz="3100"/>
            </a:lvl4pPr>
            <a:lvl5pPr marL="6296632" indent="0">
              <a:buNone/>
              <a:defRPr sz="3100"/>
            </a:lvl5pPr>
            <a:lvl6pPr marL="7870789" indent="0">
              <a:buNone/>
              <a:defRPr sz="3100"/>
            </a:lvl6pPr>
            <a:lvl7pPr marL="9444947" indent="0">
              <a:buNone/>
              <a:defRPr sz="3100"/>
            </a:lvl7pPr>
            <a:lvl8pPr marL="11019105" indent="0">
              <a:buNone/>
              <a:defRPr sz="3100"/>
            </a:lvl8pPr>
            <a:lvl9pPr marL="12593263"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0238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9202402"/>
            <a:ext cx="19751040" cy="226695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2451100"/>
            <a:ext cx="19751040" cy="16459200"/>
          </a:xfrm>
        </p:spPr>
        <p:txBody>
          <a:bodyPr/>
          <a:lstStyle>
            <a:lvl1pPr marL="0" indent="0">
              <a:buNone/>
              <a:defRPr sz="11000"/>
            </a:lvl1pPr>
            <a:lvl2pPr marL="1574158" indent="0">
              <a:buNone/>
              <a:defRPr sz="9600"/>
            </a:lvl2pPr>
            <a:lvl3pPr marL="3148316" indent="0">
              <a:buNone/>
              <a:defRPr sz="8200"/>
            </a:lvl3pPr>
            <a:lvl4pPr marL="4722474" indent="0">
              <a:buNone/>
              <a:defRPr sz="6900"/>
            </a:lvl4pPr>
            <a:lvl5pPr marL="6296632" indent="0">
              <a:buNone/>
              <a:defRPr sz="6900"/>
            </a:lvl5pPr>
            <a:lvl6pPr marL="7870789" indent="0">
              <a:buNone/>
              <a:defRPr sz="6900"/>
            </a:lvl6pPr>
            <a:lvl7pPr marL="9444947" indent="0">
              <a:buNone/>
              <a:defRPr sz="6900"/>
            </a:lvl7pPr>
            <a:lvl8pPr marL="11019105" indent="0">
              <a:buNone/>
              <a:defRPr sz="6900"/>
            </a:lvl8pPr>
            <a:lvl9pPr marL="12593263" indent="0">
              <a:buNone/>
              <a:defRPr sz="6900"/>
            </a:lvl9pPr>
          </a:lstStyle>
          <a:p>
            <a:endParaRPr lang="en-US" dirty="0"/>
          </a:p>
        </p:txBody>
      </p:sp>
      <p:sp>
        <p:nvSpPr>
          <p:cNvPr id="4" name="Text Placeholder 3"/>
          <p:cNvSpPr>
            <a:spLocks noGrp="1"/>
          </p:cNvSpPr>
          <p:nvPr>
            <p:ph type="body" sz="half" idx="2"/>
          </p:nvPr>
        </p:nvSpPr>
        <p:spPr>
          <a:xfrm>
            <a:off x="6452237" y="21469354"/>
            <a:ext cx="19751040" cy="3219448"/>
          </a:xfrm>
        </p:spPr>
        <p:txBody>
          <a:bodyPr/>
          <a:lstStyle>
            <a:lvl1pPr marL="0" indent="0">
              <a:buNone/>
              <a:defRPr sz="4800"/>
            </a:lvl1pPr>
            <a:lvl2pPr marL="1574158" indent="0">
              <a:buNone/>
              <a:defRPr sz="4200"/>
            </a:lvl2pPr>
            <a:lvl3pPr marL="3148316" indent="0">
              <a:buNone/>
              <a:defRPr sz="3400"/>
            </a:lvl3pPr>
            <a:lvl4pPr marL="4722474" indent="0">
              <a:buNone/>
              <a:defRPr sz="3100"/>
            </a:lvl4pPr>
            <a:lvl5pPr marL="6296632" indent="0">
              <a:buNone/>
              <a:defRPr sz="3100"/>
            </a:lvl5pPr>
            <a:lvl6pPr marL="7870789" indent="0">
              <a:buNone/>
              <a:defRPr sz="3100"/>
            </a:lvl6pPr>
            <a:lvl7pPr marL="9444947" indent="0">
              <a:buNone/>
              <a:defRPr sz="3100"/>
            </a:lvl7pPr>
            <a:lvl8pPr marL="11019105" indent="0">
              <a:buNone/>
              <a:defRPr sz="3100"/>
            </a:lvl8pPr>
            <a:lvl9pPr marL="12593263"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684697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098552"/>
            <a:ext cx="29626560" cy="4572000"/>
          </a:xfrm>
          <a:prstGeom prst="rect">
            <a:avLst/>
          </a:prstGeom>
        </p:spPr>
        <p:txBody>
          <a:bodyPr vert="horz" lIns="314832" tIns="157416" rIns="314832" bIns="1574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6400802"/>
            <a:ext cx="29626560" cy="18103852"/>
          </a:xfrm>
          <a:prstGeom prst="rect">
            <a:avLst/>
          </a:prstGeom>
        </p:spPr>
        <p:txBody>
          <a:bodyPr vert="horz" lIns="314832" tIns="157416" rIns="314832" bIns="1574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5425402"/>
            <a:ext cx="7680960" cy="1460500"/>
          </a:xfrm>
          <a:prstGeom prst="rect">
            <a:avLst/>
          </a:prstGeom>
        </p:spPr>
        <p:txBody>
          <a:bodyPr vert="horz" lIns="314832" tIns="157416" rIns="314832" bIns="157416" rtlCol="0" anchor="ctr"/>
          <a:lstStyle>
            <a:lvl1pPr algn="l">
              <a:defRPr sz="4200">
                <a:solidFill>
                  <a:schemeClr val="tx1">
                    <a:tint val="75000"/>
                  </a:schemeClr>
                </a:solidFill>
              </a:defRPr>
            </a:lvl1pPr>
          </a:lstStyle>
          <a:p>
            <a:fld id="{BB363726-6FA4-5445-9900-384A0C0EF522}" type="datetimeFigureOut">
              <a:rPr lang="en-US" smtClean="0"/>
              <a:t>6/7/15</a:t>
            </a:fld>
            <a:endParaRPr lang="en-US" dirty="0"/>
          </a:p>
        </p:txBody>
      </p:sp>
      <p:sp>
        <p:nvSpPr>
          <p:cNvPr id="5" name="Footer Placeholder 4"/>
          <p:cNvSpPr>
            <a:spLocks noGrp="1"/>
          </p:cNvSpPr>
          <p:nvPr>
            <p:ph type="ftr" sz="quarter" idx="3"/>
          </p:nvPr>
        </p:nvSpPr>
        <p:spPr>
          <a:xfrm>
            <a:off x="11247120" y="25425402"/>
            <a:ext cx="10424160" cy="1460500"/>
          </a:xfrm>
          <a:prstGeom prst="rect">
            <a:avLst/>
          </a:prstGeom>
        </p:spPr>
        <p:txBody>
          <a:bodyPr vert="horz" lIns="314832" tIns="157416" rIns="314832" bIns="157416" rtlCol="0" anchor="ctr"/>
          <a:lstStyle>
            <a:lvl1pPr algn="ctr">
              <a:defRPr sz="4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5425402"/>
            <a:ext cx="7680960" cy="1460500"/>
          </a:xfrm>
          <a:prstGeom prst="rect">
            <a:avLst/>
          </a:prstGeom>
        </p:spPr>
        <p:txBody>
          <a:bodyPr vert="horz" lIns="314832" tIns="157416" rIns="314832" bIns="157416" rtlCol="0" anchor="ctr"/>
          <a:lstStyle>
            <a:lvl1pPr algn="r">
              <a:defRPr sz="4200">
                <a:solidFill>
                  <a:schemeClr val="tx1">
                    <a:tint val="75000"/>
                  </a:schemeClr>
                </a:solidFill>
              </a:defRPr>
            </a:lvl1pPr>
          </a:lstStyle>
          <a:p>
            <a:fld id="{B70E83C0-DF2B-F149-A92D-F41C388DF6CA}" type="slidenum">
              <a:rPr lang="en-US" smtClean="0"/>
              <a:t>‹#›</a:t>
            </a:fld>
            <a:endParaRPr lang="en-US" dirty="0"/>
          </a:p>
        </p:txBody>
      </p:sp>
    </p:spTree>
    <p:extLst>
      <p:ext uri="{BB962C8B-B14F-4D97-AF65-F5344CB8AC3E}">
        <p14:creationId xmlns:p14="http://schemas.microsoft.com/office/powerpoint/2010/main" val="79299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74158" rtl="0" eaLnBrk="1" latinLnBrk="0" hangingPunct="1">
        <a:spcBef>
          <a:spcPct val="0"/>
        </a:spcBef>
        <a:buNone/>
        <a:defRPr sz="15100" kern="1200">
          <a:solidFill>
            <a:schemeClr val="tx1"/>
          </a:solidFill>
          <a:latin typeface="+mj-lt"/>
          <a:ea typeface="+mj-ea"/>
          <a:cs typeface="+mj-cs"/>
        </a:defRPr>
      </a:lvl1pPr>
    </p:titleStyle>
    <p:bodyStyle>
      <a:lvl1pPr marL="1180618" indent="-1180618" algn="l" defTabSz="1574158" rtl="0" eaLnBrk="1" latinLnBrk="0" hangingPunct="1">
        <a:spcBef>
          <a:spcPct val="20000"/>
        </a:spcBef>
        <a:buFont typeface="Arial"/>
        <a:buChar char="•"/>
        <a:defRPr sz="11000" kern="1200">
          <a:solidFill>
            <a:schemeClr val="tx1"/>
          </a:solidFill>
          <a:latin typeface="+mn-lt"/>
          <a:ea typeface="+mn-ea"/>
          <a:cs typeface="+mn-cs"/>
        </a:defRPr>
      </a:lvl1pPr>
      <a:lvl2pPr marL="2558007" indent="-983849" algn="l" defTabSz="1574158" rtl="0" eaLnBrk="1" latinLnBrk="0" hangingPunct="1">
        <a:spcBef>
          <a:spcPct val="20000"/>
        </a:spcBef>
        <a:buFont typeface="Arial"/>
        <a:buChar char="–"/>
        <a:defRPr sz="9600" kern="1200">
          <a:solidFill>
            <a:schemeClr val="tx1"/>
          </a:solidFill>
          <a:latin typeface="+mn-lt"/>
          <a:ea typeface="+mn-ea"/>
          <a:cs typeface="+mn-cs"/>
        </a:defRPr>
      </a:lvl2pPr>
      <a:lvl3pPr marL="3935395" indent="-787079" algn="l" defTabSz="1574158" rtl="0" eaLnBrk="1" latinLnBrk="0" hangingPunct="1">
        <a:spcBef>
          <a:spcPct val="20000"/>
        </a:spcBef>
        <a:buFont typeface="Arial"/>
        <a:buChar char="•"/>
        <a:defRPr sz="8200" kern="1200">
          <a:solidFill>
            <a:schemeClr val="tx1"/>
          </a:solidFill>
          <a:latin typeface="+mn-lt"/>
          <a:ea typeface="+mn-ea"/>
          <a:cs typeface="+mn-cs"/>
        </a:defRPr>
      </a:lvl3pPr>
      <a:lvl4pPr marL="5509553" indent="-787079" algn="l" defTabSz="1574158" rtl="0" eaLnBrk="1" latinLnBrk="0" hangingPunct="1">
        <a:spcBef>
          <a:spcPct val="20000"/>
        </a:spcBef>
        <a:buFont typeface="Arial"/>
        <a:buChar char="–"/>
        <a:defRPr sz="6900" kern="1200">
          <a:solidFill>
            <a:schemeClr val="tx1"/>
          </a:solidFill>
          <a:latin typeface="+mn-lt"/>
          <a:ea typeface="+mn-ea"/>
          <a:cs typeface="+mn-cs"/>
        </a:defRPr>
      </a:lvl4pPr>
      <a:lvl5pPr marL="7083710" indent="-787079" algn="l" defTabSz="1574158" rtl="0" eaLnBrk="1" latinLnBrk="0" hangingPunct="1">
        <a:spcBef>
          <a:spcPct val="20000"/>
        </a:spcBef>
        <a:buFont typeface="Arial"/>
        <a:buChar char="»"/>
        <a:defRPr sz="6900" kern="1200">
          <a:solidFill>
            <a:schemeClr val="tx1"/>
          </a:solidFill>
          <a:latin typeface="+mn-lt"/>
          <a:ea typeface="+mn-ea"/>
          <a:cs typeface="+mn-cs"/>
        </a:defRPr>
      </a:lvl5pPr>
      <a:lvl6pPr marL="8657868" indent="-787079" algn="l" defTabSz="1574158" rtl="0" eaLnBrk="1" latinLnBrk="0" hangingPunct="1">
        <a:spcBef>
          <a:spcPct val="20000"/>
        </a:spcBef>
        <a:buFont typeface="Arial"/>
        <a:buChar char="•"/>
        <a:defRPr sz="6900" kern="1200">
          <a:solidFill>
            <a:schemeClr val="tx1"/>
          </a:solidFill>
          <a:latin typeface="+mn-lt"/>
          <a:ea typeface="+mn-ea"/>
          <a:cs typeface="+mn-cs"/>
        </a:defRPr>
      </a:lvl6pPr>
      <a:lvl7pPr marL="10232026" indent="-787079" algn="l" defTabSz="1574158" rtl="0" eaLnBrk="1" latinLnBrk="0" hangingPunct="1">
        <a:spcBef>
          <a:spcPct val="20000"/>
        </a:spcBef>
        <a:buFont typeface="Arial"/>
        <a:buChar char="•"/>
        <a:defRPr sz="6900" kern="1200">
          <a:solidFill>
            <a:schemeClr val="tx1"/>
          </a:solidFill>
          <a:latin typeface="+mn-lt"/>
          <a:ea typeface="+mn-ea"/>
          <a:cs typeface="+mn-cs"/>
        </a:defRPr>
      </a:lvl7pPr>
      <a:lvl8pPr marL="11806184" indent="-787079" algn="l" defTabSz="1574158" rtl="0" eaLnBrk="1" latinLnBrk="0" hangingPunct="1">
        <a:spcBef>
          <a:spcPct val="20000"/>
        </a:spcBef>
        <a:buFont typeface="Arial"/>
        <a:buChar char="•"/>
        <a:defRPr sz="6900" kern="1200">
          <a:solidFill>
            <a:schemeClr val="tx1"/>
          </a:solidFill>
          <a:latin typeface="+mn-lt"/>
          <a:ea typeface="+mn-ea"/>
          <a:cs typeface="+mn-cs"/>
        </a:defRPr>
      </a:lvl8pPr>
      <a:lvl9pPr marL="13380342" indent="-787079" algn="l" defTabSz="1574158"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74158" rtl="0" eaLnBrk="1" latinLnBrk="0" hangingPunct="1">
        <a:defRPr sz="6200" kern="1200">
          <a:solidFill>
            <a:schemeClr val="tx1"/>
          </a:solidFill>
          <a:latin typeface="+mn-lt"/>
          <a:ea typeface="+mn-ea"/>
          <a:cs typeface="+mn-cs"/>
        </a:defRPr>
      </a:lvl1pPr>
      <a:lvl2pPr marL="1574158" algn="l" defTabSz="1574158" rtl="0" eaLnBrk="1" latinLnBrk="0" hangingPunct="1">
        <a:defRPr sz="6200" kern="1200">
          <a:solidFill>
            <a:schemeClr val="tx1"/>
          </a:solidFill>
          <a:latin typeface="+mn-lt"/>
          <a:ea typeface="+mn-ea"/>
          <a:cs typeface="+mn-cs"/>
        </a:defRPr>
      </a:lvl2pPr>
      <a:lvl3pPr marL="3148316" algn="l" defTabSz="1574158" rtl="0" eaLnBrk="1" latinLnBrk="0" hangingPunct="1">
        <a:defRPr sz="6200" kern="1200">
          <a:solidFill>
            <a:schemeClr val="tx1"/>
          </a:solidFill>
          <a:latin typeface="+mn-lt"/>
          <a:ea typeface="+mn-ea"/>
          <a:cs typeface="+mn-cs"/>
        </a:defRPr>
      </a:lvl3pPr>
      <a:lvl4pPr marL="4722474" algn="l" defTabSz="1574158" rtl="0" eaLnBrk="1" latinLnBrk="0" hangingPunct="1">
        <a:defRPr sz="6200" kern="1200">
          <a:solidFill>
            <a:schemeClr val="tx1"/>
          </a:solidFill>
          <a:latin typeface="+mn-lt"/>
          <a:ea typeface="+mn-ea"/>
          <a:cs typeface="+mn-cs"/>
        </a:defRPr>
      </a:lvl4pPr>
      <a:lvl5pPr marL="6296632" algn="l" defTabSz="1574158" rtl="0" eaLnBrk="1" latinLnBrk="0" hangingPunct="1">
        <a:defRPr sz="6200" kern="1200">
          <a:solidFill>
            <a:schemeClr val="tx1"/>
          </a:solidFill>
          <a:latin typeface="+mn-lt"/>
          <a:ea typeface="+mn-ea"/>
          <a:cs typeface="+mn-cs"/>
        </a:defRPr>
      </a:lvl5pPr>
      <a:lvl6pPr marL="7870789" algn="l" defTabSz="1574158" rtl="0" eaLnBrk="1" latinLnBrk="0" hangingPunct="1">
        <a:defRPr sz="6200" kern="1200">
          <a:solidFill>
            <a:schemeClr val="tx1"/>
          </a:solidFill>
          <a:latin typeface="+mn-lt"/>
          <a:ea typeface="+mn-ea"/>
          <a:cs typeface="+mn-cs"/>
        </a:defRPr>
      </a:lvl6pPr>
      <a:lvl7pPr marL="9444947" algn="l" defTabSz="1574158" rtl="0" eaLnBrk="1" latinLnBrk="0" hangingPunct="1">
        <a:defRPr sz="6200" kern="1200">
          <a:solidFill>
            <a:schemeClr val="tx1"/>
          </a:solidFill>
          <a:latin typeface="+mn-lt"/>
          <a:ea typeface="+mn-ea"/>
          <a:cs typeface="+mn-cs"/>
        </a:defRPr>
      </a:lvl7pPr>
      <a:lvl8pPr marL="11019105" algn="l" defTabSz="1574158" rtl="0" eaLnBrk="1" latinLnBrk="0" hangingPunct="1">
        <a:defRPr sz="6200" kern="1200">
          <a:solidFill>
            <a:schemeClr val="tx1"/>
          </a:solidFill>
          <a:latin typeface="+mn-lt"/>
          <a:ea typeface="+mn-ea"/>
          <a:cs typeface="+mn-cs"/>
        </a:defRPr>
      </a:lvl8pPr>
      <a:lvl9pPr marL="12593263" algn="l" defTabSz="1574158"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g"/><Relationship Id="rId20" Type="http://schemas.openxmlformats.org/officeDocument/2006/relationships/image" Target="../media/image19.jpg"/><Relationship Id="rId21" Type="http://schemas.openxmlformats.org/officeDocument/2006/relationships/image" Target="../media/image20.jpg"/><Relationship Id="rId22" Type="http://schemas.openxmlformats.org/officeDocument/2006/relationships/image" Target="../media/image21.jpg"/><Relationship Id="rId23" Type="http://schemas.openxmlformats.org/officeDocument/2006/relationships/image" Target="../media/image22.jpg"/><Relationship Id="rId10" Type="http://schemas.openxmlformats.org/officeDocument/2006/relationships/image" Target="../media/image9.jpe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Screen Shot 2014-03-25 at 7.3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508" y="19965326"/>
            <a:ext cx="2047792" cy="2051622"/>
          </a:xfrm>
          <a:prstGeom prst="rect">
            <a:avLst/>
          </a:prstGeom>
          <a:noFill/>
          <a:ln>
            <a:noFill/>
          </a:ln>
        </p:spPr>
      </p:pic>
      <p:pic>
        <p:nvPicPr>
          <p:cNvPr id="53" name="Picture 52" descr="layout.jpg"/>
          <p:cNvPicPr>
            <a:picLocks noChangeAspect="1"/>
          </p:cNvPicPr>
          <p:nvPr/>
        </p:nvPicPr>
        <p:blipFill rotWithShape="1">
          <a:blip r:embed="rId3">
            <a:extLst>
              <a:ext uri="{28A0092B-C50C-407E-A947-70E740481C1C}">
                <a14:useLocalDpi xmlns:a14="http://schemas.microsoft.com/office/drawing/2010/main" val="0"/>
              </a:ext>
            </a:extLst>
          </a:blip>
          <a:srcRect l="71729" t="55352" r="7546" b="4557"/>
          <a:stretch/>
        </p:blipFill>
        <p:spPr>
          <a:xfrm>
            <a:off x="518155" y="19739122"/>
            <a:ext cx="1995837" cy="2277826"/>
          </a:xfrm>
          <a:prstGeom prst="rect">
            <a:avLst/>
          </a:prstGeom>
          <a:noFill/>
          <a:ln>
            <a:noFill/>
          </a:ln>
        </p:spPr>
      </p:pic>
      <p:pic>
        <p:nvPicPr>
          <p:cNvPr id="27" name="Picture 26" descr="magnetohydr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545" y="7692388"/>
            <a:ext cx="4817135" cy="2781870"/>
          </a:xfrm>
          <a:prstGeom prst="rect">
            <a:avLst/>
          </a:prstGeom>
        </p:spPr>
      </p:pic>
      <p:sp>
        <p:nvSpPr>
          <p:cNvPr id="4" name="Rectangle 3"/>
          <p:cNvSpPr/>
          <p:nvPr/>
        </p:nvSpPr>
        <p:spPr>
          <a:xfrm>
            <a:off x="550074" y="301177"/>
            <a:ext cx="32061651" cy="4060472"/>
          </a:xfrm>
          <a:prstGeom prst="rect">
            <a:avLst/>
          </a:prstGeom>
          <a:solidFill>
            <a:schemeClr val="bg1"/>
          </a:solid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lIns="65590" tIns="32795" rIns="65590" bIns="32795" rtlCol="0" anchor="ctr"/>
          <a:lstStyle/>
          <a:p>
            <a:pPr algn="ctr"/>
            <a:endParaRPr lang="en-US" dirty="0"/>
          </a:p>
        </p:txBody>
      </p:sp>
      <p:sp>
        <p:nvSpPr>
          <p:cNvPr id="2" name="Title 1"/>
          <p:cNvSpPr>
            <a:spLocks noGrp="1"/>
          </p:cNvSpPr>
          <p:nvPr>
            <p:ph type="ctrTitle"/>
          </p:nvPr>
        </p:nvSpPr>
        <p:spPr>
          <a:xfrm>
            <a:off x="4798514" y="332927"/>
            <a:ext cx="23367867" cy="4060472"/>
          </a:xfrm>
        </p:spPr>
        <p:txBody>
          <a:bodyPr>
            <a:normAutofit fontScale="90000"/>
          </a:bodyPr>
          <a:lstStyle/>
          <a:p>
            <a:r>
              <a:rPr lang="en-US" sz="6000" b="1" dirty="0" smtClean="0">
                <a:latin typeface="Arial"/>
                <a:cs typeface="Arial"/>
              </a:rPr>
              <a:t>Neuropsychophysiological </a:t>
            </a:r>
            <a:r>
              <a:rPr lang="en-US" sz="6000" b="1" dirty="0" smtClean="0">
                <a:latin typeface="Arial"/>
                <a:cs typeface="Arial"/>
              </a:rPr>
              <a:t>mapping: Concurrent </a:t>
            </a:r>
            <a:r>
              <a:rPr lang="en-US" sz="6000" b="1" dirty="0" smtClean="0">
                <a:latin typeface="Arial"/>
                <a:cs typeface="Arial"/>
              </a:rPr>
              <a:t>psychophysiological </a:t>
            </a:r>
            <a:r>
              <a:rPr lang="en-US" sz="6000" b="1" dirty="0" smtClean="0">
                <a:latin typeface="Arial"/>
                <a:cs typeface="Arial"/>
              </a:rPr>
              <a:t>recording and fMRI at 7T</a:t>
            </a:r>
            <a:r>
              <a:rPr lang="en-US" sz="6700" b="1" dirty="0" smtClean="0">
                <a:latin typeface="Arial"/>
                <a:cs typeface="Arial"/>
              </a:rPr>
              <a:t/>
            </a:r>
            <a:br>
              <a:rPr lang="en-US" sz="6700" b="1" dirty="0" smtClean="0">
                <a:latin typeface="Arial"/>
                <a:cs typeface="Arial"/>
              </a:rPr>
            </a:br>
            <a:r>
              <a:rPr lang="en-US" sz="3600" dirty="0" smtClean="0">
                <a:latin typeface="Arial"/>
                <a:cs typeface="Arial"/>
              </a:rPr>
              <a:t>Jennifer </a:t>
            </a:r>
            <a:r>
              <a:rPr lang="en-US" sz="3600" dirty="0">
                <a:latin typeface="Arial"/>
                <a:cs typeface="Arial"/>
              </a:rPr>
              <a:t>L. Robinson, Ph.D</a:t>
            </a:r>
            <a:r>
              <a:rPr lang="en-US" sz="3600" dirty="0" smtClean="0">
                <a:latin typeface="Arial"/>
                <a:cs typeface="Arial"/>
              </a:rPr>
              <a:t>., Matthew Miller, Ph.D., Keith </a:t>
            </a:r>
            <a:r>
              <a:rPr lang="en-US" sz="3600" dirty="0" smtClean="0">
                <a:latin typeface="Arial"/>
                <a:cs typeface="Arial"/>
              </a:rPr>
              <a:t>Lohse</a:t>
            </a:r>
            <a:r>
              <a:rPr lang="en-US" sz="3600" dirty="0" smtClean="0">
                <a:latin typeface="Arial"/>
                <a:cs typeface="Arial"/>
              </a:rPr>
              <a:t>, Ph.D., Ronald </a:t>
            </a:r>
            <a:r>
              <a:rPr lang="en-US" sz="3600" dirty="0" smtClean="0">
                <a:latin typeface="Arial"/>
                <a:cs typeface="Arial"/>
              </a:rPr>
              <a:t>Beyers</a:t>
            </a:r>
            <a:r>
              <a:rPr lang="en-US" sz="3600" dirty="0" smtClean="0">
                <a:latin typeface="Arial"/>
                <a:cs typeface="Arial"/>
              </a:rPr>
              <a:t>, Ph.D., Kirk Grand, Lauren A. J. Kirby, Ashley C. Hill, Jerry E. Murphy, Alan Macy, M.S.E.E.*, Ken </a:t>
            </a:r>
            <a:r>
              <a:rPr lang="en-US" sz="3600" dirty="0" smtClean="0">
                <a:latin typeface="Arial"/>
                <a:cs typeface="Arial"/>
              </a:rPr>
              <a:t>Graap</a:t>
            </a:r>
            <a:r>
              <a:rPr lang="en-US" sz="3600" dirty="0" smtClean="0">
                <a:latin typeface="Arial"/>
                <a:cs typeface="Arial"/>
              </a:rPr>
              <a:t>, M.Ed.*</a:t>
            </a:r>
            <a:br>
              <a:rPr lang="en-US" sz="3600" dirty="0" smtClean="0">
                <a:latin typeface="Arial"/>
                <a:cs typeface="Arial"/>
              </a:rPr>
            </a:br>
            <a:r>
              <a:rPr lang="en-US" sz="2700" dirty="0" smtClean="0">
                <a:latin typeface="Arial"/>
                <a:cs typeface="Arial"/>
              </a:rPr>
              <a:t>*= Author is an employee of </a:t>
            </a:r>
            <a:r>
              <a:rPr lang="en-US" sz="2700" dirty="0" smtClean="0">
                <a:latin typeface="Arial"/>
                <a:cs typeface="Arial"/>
              </a:rPr>
              <a:t>Biopac</a:t>
            </a:r>
            <a:r>
              <a:rPr lang="en-US" sz="2700" dirty="0" smtClean="0">
                <a:latin typeface="Arial"/>
                <a:cs typeface="Arial"/>
              </a:rPr>
              <a:t> Systems, Inc.  All other authors are affiliated with Auburn University</a:t>
            </a:r>
            <a:br>
              <a:rPr lang="en-US" sz="2700" dirty="0" smtClean="0">
                <a:latin typeface="Arial"/>
                <a:cs typeface="Arial"/>
              </a:rPr>
            </a:br>
            <a:r>
              <a:rPr lang="en-US" sz="2900" i="1" dirty="0" smtClean="0">
                <a:solidFill>
                  <a:schemeClr val="accent6"/>
                </a:solidFill>
                <a:latin typeface="Arial"/>
                <a:cs typeface="Arial"/>
              </a:rPr>
              <a:t>For reprint requests, please contact Jen Robinson at </a:t>
            </a:r>
            <a:r>
              <a:rPr lang="en-US" sz="2900" i="1" dirty="0" smtClean="0">
                <a:solidFill>
                  <a:schemeClr val="accent6"/>
                </a:solidFill>
                <a:latin typeface="Arial"/>
                <a:cs typeface="Arial"/>
              </a:rPr>
              <a:t>jrobinson@auburn.edu</a:t>
            </a:r>
            <a:endParaRPr lang="en-US" sz="2900" i="1" dirty="0">
              <a:solidFill>
                <a:schemeClr val="accent6"/>
              </a:solidFill>
              <a:latin typeface="Arial"/>
              <a:cs typeface="Arial"/>
            </a:endParaRPr>
          </a:p>
        </p:txBody>
      </p:sp>
      <p:sp>
        <p:nvSpPr>
          <p:cNvPr id="6" name="Rectangle 5"/>
          <p:cNvSpPr/>
          <p:nvPr/>
        </p:nvSpPr>
        <p:spPr>
          <a:xfrm>
            <a:off x="550074" y="5687165"/>
            <a:ext cx="8839201" cy="2282222"/>
          </a:xfrm>
          <a:prstGeom prst="rect">
            <a:avLst/>
          </a:prstGeom>
          <a:noFill/>
          <a:ln w="76200" cmpd="sng">
            <a:solidFill>
              <a:srgbClr val="1F497D"/>
            </a:solidFill>
          </a:ln>
          <a:effectLst/>
          <a:scene3d>
            <a:camera prst="orthographicFront"/>
            <a:lightRig rig="threePt" dir="t"/>
          </a:scene3d>
          <a:sp3d>
            <a:bevelT/>
          </a:sp3d>
        </p:spPr>
        <p:txBody>
          <a:bodyPr wrap="square" lIns="65590" tIns="32795" rIns="65590" bIns="32795">
            <a:spAutoFit/>
          </a:bodyPr>
          <a:lstStyle/>
          <a:p>
            <a:pPr algn="just"/>
            <a:r>
              <a:rPr lang="en-US" sz="1800" dirty="0">
                <a:latin typeface="Arial"/>
                <a:cs typeface="Arial"/>
              </a:rPr>
              <a:t>Psychological processes engage a dynamic interaction between the peripheral and central nervous systems. However, our understanding of this interaction has been severely limited because of the lack of concomitant collection of peripheral physiological measures during functional neuroimaging. Among studies that have collected these data, they typically include one physiological measurement, and are almost exclusively carried out on 3T MRI scanners. Here, we present initial attempts at multichannel psychophysiological data collection during submillimeter 7T functional magnetic resonance imaging (fMRI) acquisition. </a:t>
            </a:r>
          </a:p>
        </p:txBody>
      </p:sp>
      <p:pic>
        <p:nvPicPr>
          <p:cNvPr id="11" name="Picture 10" descr="AU wordmark.ep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435" y="599723"/>
            <a:ext cx="3877126" cy="3310370"/>
          </a:xfrm>
          <a:prstGeom prst="rect">
            <a:avLst/>
          </a:prstGeom>
        </p:spPr>
      </p:pic>
      <p:sp>
        <p:nvSpPr>
          <p:cNvPr id="5" name="TextBox 4"/>
          <p:cNvSpPr txBox="1"/>
          <p:nvPr/>
        </p:nvSpPr>
        <p:spPr>
          <a:xfrm flipH="1">
            <a:off x="550074" y="4608508"/>
            <a:ext cx="8839201" cy="866450"/>
          </a:xfrm>
          <a:prstGeom prst="rect">
            <a:avLst/>
          </a:prstGeom>
          <a:solidFill>
            <a:schemeClr val="accent1">
              <a:lumMod val="50000"/>
            </a:schemeClr>
          </a:solidFill>
          <a:ln w="76200" cmpd="sng">
            <a:solidFill>
              <a:schemeClr val="tx2"/>
            </a:solidFill>
          </a:ln>
          <a:scene3d>
            <a:camera prst="orthographicFront"/>
            <a:lightRig rig="threePt" dir="t"/>
          </a:scene3d>
          <a:sp3d>
            <a:bevelT/>
          </a:sp3d>
        </p:spPr>
        <p:txBody>
          <a:bodyPr wrap="square" lIns="65590" tIns="32795" rIns="65590" bIns="32795" rtlCol="0">
            <a:spAutoFit/>
          </a:bodyPr>
          <a:lstStyle/>
          <a:p>
            <a:pPr algn="ctr"/>
            <a:r>
              <a:rPr lang="en-US" sz="5200" dirty="0" smtClean="0">
                <a:solidFill>
                  <a:schemeClr val="bg1"/>
                </a:solidFill>
                <a:latin typeface="Arial"/>
                <a:cs typeface="Arial"/>
              </a:rPr>
              <a:t>Introduction</a:t>
            </a:r>
            <a:endParaRPr lang="en-US" sz="5200" dirty="0">
              <a:solidFill>
                <a:schemeClr val="bg1"/>
              </a:solidFill>
              <a:latin typeface="Arial"/>
              <a:cs typeface="Arial"/>
            </a:endParaRPr>
          </a:p>
        </p:txBody>
      </p:sp>
      <p:sp>
        <p:nvSpPr>
          <p:cNvPr id="9" name="TextBox 8"/>
          <p:cNvSpPr txBox="1"/>
          <p:nvPr/>
        </p:nvSpPr>
        <p:spPr>
          <a:xfrm flipH="1">
            <a:off x="518157" y="8005563"/>
            <a:ext cx="8871113" cy="866450"/>
          </a:xfrm>
          <a:prstGeom prst="rect">
            <a:avLst/>
          </a:prstGeom>
          <a:solidFill>
            <a:schemeClr val="accent1">
              <a:lumMod val="50000"/>
            </a:schemeClr>
          </a:solidFill>
          <a:ln w="76200" cmpd="sng">
            <a:solidFill>
              <a:srgbClr val="1F497D"/>
            </a:solidFill>
          </a:ln>
          <a:scene3d>
            <a:camera prst="orthographicFront"/>
            <a:lightRig rig="threePt" dir="t"/>
          </a:scene3d>
          <a:sp3d>
            <a:bevelT/>
          </a:sp3d>
        </p:spPr>
        <p:txBody>
          <a:bodyPr wrap="square" lIns="65590" tIns="32795" rIns="65590" bIns="32795" rtlCol="0">
            <a:spAutoFit/>
          </a:bodyPr>
          <a:lstStyle/>
          <a:p>
            <a:pPr algn="ctr"/>
            <a:r>
              <a:rPr lang="en-US" sz="5200" dirty="0">
                <a:solidFill>
                  <a:srgbClr val="FFFFFF"/>
                </a:solidFill>
                <a:latin typeface="Arial"/>
                <a:cs typeface="Arial"/>
              </a:rPr>
              <a:t>Methods</a:t>
            </a:r>
          </a:p>
        </p:txBody>
      </p:sp>
      <p:sp>
        <p:nvSpPr>
          <p:cNvPr id="10" name="Rectangle 9"/>
          <p:cNvSpPr/>
          <p:nvPr/>
        </p:nvSpPr>
        <p:spPr>
          <a:xfrm>
            <a:off x="518161" y="9139481"/>
            <a:ext cx="8871113" cy="5606210"/>
          </a:xfrm>
          <a:prstGeom prst="rect">
            <a:avLst/>
          </a:prstGeom>
          <a:ln w="76200" cmpd="sng">
            <a:solidFill>
              <a:srgbClr val="1F497D"/>
            </a:solidFill>
          </a:ln>
          <a:scene3d>
            <a:camera prst="orthographicFront"/>
            <a:lightRig rig="threePt" dir="t"/>
          </a:scene3d>
          <a:sp3d>
            <a:bevelT/>
          </a:sp3d>
        </p:spPr>
        <p:txBody>
          <a:bodyPr wrap="square" lIns="65590" tIns="32795" rIns="65590" bIns="32795">
            <a:spAutoFit/>
          </a:bodyPr>
          <a:lstStyle/>
          <a:p>
            <a:pPr algn="just"/>
            <a:r>
              <a:rPr lang="en-US" sz="1800" dirty="0">
                <a:latin typeface="Arial"/>
                <a:cs typeface="Arial"/>
              </a:rPr>
              <a:t>Data were acquired using BIOPAC MRI-compatible modules, leads, and electrodes. FMRI scanning was carried out on a whole body 7T Siemens MAGNETOM scanner, outfitted with a 32-channel Nova Medical head coil. Electrocardiograph (ECG; ECG100C-MRI with EL509 electrodes, LEAD108, and GEL100), </a:t>
            </a:r>
            <a:r>
              <a:rPr lang="en-US" sz="1800" dirty="0">
                <a:latin typeface="Arial"/>
                <a:cs typeface="Arial"/>
              </a:rPr>
              <a:t>electromyograph</a:t>
            </a:r>
            <a:r>
              <a:rPr lang="en-US" sz="1800" dirty="0">
                <a:latin typeface="Arial"/>
                <a:cs typeface="Arial"/>
              </a:rPr>
              <a:t> (EMG; EMG100C-MRI), respiration (RSP100C with TSD201 respiratory effort transducer) and electrodermal activity (EDA; EDA100C-MRI with EL509 electrodes, LEAD108, and isotonic GEL101) were collected during simultaneous ultra high field, high-resolution functional neuroimaging.  Standard BIOPAC MEC-MRI cables were used to connect the MP150 system to the subject leads through the MRI patch panel via MRI-RFIF filters. EDA was collected from </a:t>
            </a:r>
            <a:r>
              <a:rPr lang="en-US" sz="1800" dirty="0" smtClean="0">
                <a:latin typeface="Arial"/>
                <a:cs typeface="Arial"/>
              </a:rPr>
              <a:t>the middle and ring fingers of </a:t>
            </a:r>
            <a:r>
              <a:rPr lang="en-US" sz="1800" dirty="0">
                <a:latin typeface="Arial"/>
                <a:cs typeface="Arial"/>
              </a:rPr>
              <a:t>the non-dominant hand.  ECG electrodes were placed approximately a fist width apart on the participant’s chest, perpendicular to the magnetic field (i.e., horizontally across the heart).  EMG data were recorded from the extensor </a:t>
            </a:r>
            <a:r>
              <a:rPr lang="en-US" sz="1800" dirty="0">
                <a:latin typeface="Arial"/>
                <a:cs typeface="Arial"/>
              </a:rPr>
              <a:t>digitorum</a:t>
            </a:r>
            <a:r>
              <a:rPr lang="en-US" sz="1800" dirty="0">
                <a:latin typeface="Arial"/>
                <a:cs typeface="Arial"/>
              </a:rPr>
              <a:t> and the flexor carpi </a:t>
            </a:r>
            <a:r>
              <a:rPr lang="en-US" sz="1800" dirty="0">
                <a:latin typeface="Arial"/>
                <a:cs typeface="Arial"/>
              </a:rPr>
              <a:t>radialis</a:t>
            </a:r>
            <a:r>
              <a:rPr lang="en-US" sz="1800" dirty="0">
                <a:latin typeface="Arial"/>
                <a:cs typeface="Arial"/>
              </a:rPr>
              <a:t> of the forearm during a hand grip task (BIOPAC hand dynamometer, TSD121B-MRI/DA100C).  Respiration was collected via a respiration belt placed around the participants’ upper abdomen. The ground electrode was supplied by the negative lead of the EDA amplifier.  Functional magnetic resonance imaging (fMRI) was carried out using an echo-planar sequence consisting of 37 slices acquired parallel to the AC-PC line (0.85mmx0.85mmx1.5mm voxels, TR/TE: 3000/28ms, 70° flip angle, base/phase resolution 234/100, interleaved sequence)</a:t>
            </a:r>
            <a:r>
              <a:rPr lang="en-US" sz="1800" dirty="0" smtClean="0">
                <a:latin typeface="Arial"/>
                <a:cs typeface="Arial"/>
              </a:rPr>
              <a:t>..</a:t>
            </a:r>
          </a:p>
        </p:txBody>
      </p:sp>
      <p:sp>
        <p:nvSpPr>
          <p:cNvPr id="12" name="TextBox 11"/>
          <p:cNvSpPr txBox="1"/>
          <p:nvPr/>
        </p:nvSpPr>
        <p:spPr>
          <a:xfrm flipH="1">
            <a:off x="9806544" y="4608508"/>
            <a:ext cx="14261253" cy="866450"/>
          </a:xfrm>
          <a:prstGeom prst="rect">
            <a:avLst/>
          </a:prstGeom>
          <a:solidFill>
            <a:srgbClr val="254061"/>
          </a:solidFill>
          <a:ln w="76200" cmpd="sng">
            <a:solidFill>
              <a:srgbClr val="1F497D"/>
            </a:solidFill>
          </a:ln>
          <a:scene3d>
            <a:camera prst="orthographicFront"/>
            <a:lightRig rig="threePt" dir="t"/>
          </a:scene3d>
          <a:sp3d>
            <a:bevelT/>
          </a:sp3d>
        </p:spPr>
        <p:txBody>
          <a:bodyPr wrap="square" lIns="65590" tIns="32795" rIns="65590" bIns="32795" rtlCol="0">
            <a:spAutoFit/>
          </a:bodyPr>
          <a:lstStyle/>
          <a:p>
            <a:pPr algn="ctr"/>
            <a:r>
              <a:rPr lang="en-US" sz="5200" dirty="0">
                <a:solidFill>
                  <a:srgbClr val="FFFFFF"/>
                </a:solidFill>
                <a:latin typeface="Arial"/>
                <a:cs typeface="Arial"/>
              </a:rPr>
              <a:t>Results</a:t>
            </a:r>
          </a:p>
        </p:txBody>
      </p:sp>
      <p:sp>
        <p:nvSpPr>
          <p:cNvPr id="21" name="TextBox 20"/>
          <p:cNvSpPr txBox="1"/>
          <p:nvPr/>
        </p:nvSpPr>
        <p:spPr>
          <a:xfrm flipH="1">
            <a:off x="24405486" y="4608508"/>
            <a:ext cx="8206236" cy="866450"/>
          </a:xfrm>
          <a:prstGeom prst="rect">
            <a:avLst/>
          </a:prstGeom>
          <a:solidFill>
            <a:srgbClr val="254061"/>
          </a:solidFill>
          <a:ln w="76200" cmpd="sng">
            <a:solidFill>
              <a:srgbClr val="1F497D"/>
            </a:solidFill>
          </a:ln>
          <a:scene3d>
            <a:camera prst="orthographicFront"/>
            <a:lightRig rig="threePt" dir="t"/>
          </a:scene3d>
          <a:sp3d>
            <a:bevelT/>
          </a:sp3d>
        </p:spPr>
        <p:txBody>
          <a:bodyPr wrap="square" lIns="65590" tIns="32795" rIns="65590" bIns="32795" rtlCol="0">
            <a:spAutoFit/>
          </a:bodyPr>
          <a:lstStyle/>
          <a:p>
            <a:pPr algn="ctr"/>
            <a:r>
              <a:rPr lang="en-US" sz="5200" dirty="0" smtClean="0">
                <a:solidFill>
                  <a:srgbClr val="FFFFFF"/>
                </a:solidFill>
                <a:latin typeface="Arial"/>
                <a:cs typeface="Arial"/>
              </a:rPr>
              <a:t>Conclusions</a:t>
            </a:r>
            <a:endParaRPr lang="en-US" sz="5200" dirty="0">
              <a:solidFill>
                <a:srgbClr val="FFFFFF"/>
              </a:solidFill>
              <a:latin typeface="Arial"/>
              <a:cs typeface="Arial"/>
            </a:endParaRPr>
          </a:p>
        </p:txBody>
      </p:sp>
      <p:sp>
        <p:nvSpPr>
          <p:cNvPr id="22" name="TextBox 21"/>
          <p:cNvSpPr txBox="1"/>
          <p:nvPr/>
        </p:nvSpPr>
        <p:spPr>
          <a:xfrm flipH="1">
            <a:off x="4044480" y="14984891"/>
            <a:ext cx="5344795" cy="2282222"/>
          </a:xfrm>
          <a:prstGeom prst="rect">
            <a:avLst/>
          </a:prstGeom>
          <a:noFill/>
          <a:ln w="76200" cmpd="sng">
            <a:solidFill>
              <a:schemeClr val="tx2"/>
            </a:solidFill>
          </a:ln>
          <a:scene3d>
            <a:camera prst="orthographicFront"/>
            <a:lightRig rig="threePt" dir="t"/>
          </a:scene3d>
          <a:sp3d>
            <a:bevelT/>
          </a:sp3d>
        </p:spPr>
        <p:txBody>
          <a:bodyPr wrap="square" lIns="65590" tIns="32795" rIns="65590" bIns="32795" rtlCol="0">
            <a:spAutoFit/>
          </a:bodyPr>
          <a:lstStyle/>
          <a:p>
            <a:pPr algn="just"/>
            <a:r>
              <a:rPr lang="en-US" sz="1800" b="1" dirty="0" smtClean="0">
                <a:latin typeface="Arial"/>
                <a:cs typeface="Arial"/>
              </a:rPr>
              <a:t>Figure 1 (left).  </a:t>
            </a:r>
            <a:r>
              <a:rPr lang="en-US" sz="1800" dirty="0" smtClean="0">
                <a:latin typeface="Arial"/>
                <a:cs typeface="Arial"/>
              </a:rPr>
              <a:t>Diagram of electrode placement for ECG.  The yellow line indicates the marker we used to place the negative (white dot) electrode, which was a horizontal line from armpit to armpit. The positive electrode was placed approximately a fist away, slightly below the negative lead at a ~30 degree angle.  A ground electrode was also placed parallel to the negative lead on the chest bone.</a:t>
            </a:r>
          </a:p>
        </p:txBody>
      </p:sp>
      <p:pic>
        <p:nvPicPr>
          <p:cNvPr id="7" name="Picture 6"/>
          <p:cNvPicPr>
            <a:picLocks noChangeAspect="1"/>
          </p:cNvPicPr>
          <p:nvPr/>
        </p:nvPicPr>
        <p:blipFill>
          <a:blip r:embed="rId6"/>
          <a:stretch>
            <a:fillRect/>
          </a:stretch>
        </p:blipFill>
        <p:spPr>
          <a:xfrm>
            <a:off x="19802047" y="25458295"/>
            <a:ext cx="1916775" cy="1916775"/>
          </a:xfrm>
          <a:prstGeom prst="rect">
            <a:avLst/>
          </a:prstGeom>
        </p:spPr>
      </p:pic>
      <p:sp>
        <p:nvSpPr>
          <p:cNvPr id="30" name="Rectangle 29"/>
          <p:cNvSpPr/>
          <p:nvPr/>
        </p:nvSpPr>
        <p:spPr>
          <a:xfrm>
            <a:off x="14623680" y="7696202"/>
            <a:ext cx="3523598" cy="6160208"/>
          </a:xfrm>
          <a:prstGeom prst="rect">
            <a:avLst/>
          </a:prstGeom>
          <a:ln w="76200" cmpd="sng">
            <a:solidFill>
              <a:srgbClr val="1F497D"/>
            </a:solidFill>
          </a:ln>
          <a:scene3d>
            <a:camera prst="orthographicFront"/>
            <a:lightRig rig="threePt" dir="t"/>
          </a:scene3d>
          <a:sp3d>
            <a:bevelT/>
          </a:sp3d>
        </p:spPr>
        <p:txBody>
          <a:bodyPr wrap="square" lIns="65590" tIns="32795" rIns="65590" bIns="32795">
            <a:spAutoFit/>
          </a:bodyPr>
          <a:lstStyle/>
          <a:p>
            <a:pPr algn="just"/>
            <a:r>
              <a:rPr lang="en-US" sz="1800" b="1" dirty="0" smtClean="0">
                <a:latin typeface="Arial"/>
                <a:cs typeface="Arial"/>
              </a:rPr>
              <a:t>Figure 5 </a:t>
            </a:r>
            <a:r>
              <a:rPr lang="en-US" sz="1800" b="1" dirty="0">
                <a:latin typeface="Arial"/>
                <a:cs typeface="Arial"/>
              </a:rPr>
              <a:t>(</a:t>
            </a:r>
            <a:r>
              <a:rPr lang="en-US" sz="1800" b="1" dirty="0" smtClean="0">
                <a:latin typeface="Arial"/>
                <a:cs typeface="Arial"/>
              </a:rPr>
              <a:t>left): </a:t>
            </a:r>
            <a:r>
              <a:rPr lang="en-US" sz="1800" dirty="0" smtClean="0">
                <a:latin typeface="Arial"/>
                <a:cs typeface="Arial"/>
              </a:rPr>
              <a:t>Demonstration of the magnetohydrodynamic effect on the ECG waveform as a participant enters the bore. </a:t>
            </a:r>
            <a:r>
              <a:rPr lang="en-US" sz="1800" b="1" dirty="0" smtClean="0">
                <a:latin typeface="Arial"/>
                <a:cs typeface="Arial"/>
              </a:rPr>
              <a:t>Figure 6 (right): </a:t>
            </a:r>
            <a:r>
              <a:rPr lang="en-US" sz="1800" dirty="0" smtClean="0">
                <a:latin typeface="Arial"/>
                <a:cs typeface="Arial"/>
              </a:rPr>
              <a:t>Effects of filtering the data.  For EMG and ECG, data are filtered with a CBSF of 12.33Hz.  Heart rate data are extracted by running the “Find Rate” algorithm in AcqKnowledge, using cut-off criteria of 40 and 100 beats per minute.  Data are then subjected to a Slew Rate Limiter, set to 5 beats per 1 second, to flag outlying data. Respiration, EDA, and force data are minimally affected by the magnetic field.  For EDA data, we filter using an IIR low pass filter set at 10Hz. Respiration data is minimally filtered (not shown here).   </a:t>
            </a:r>
          </a:p>
        </p:txBody>
      </p:sp>
      <p:pic>
        <p:nvPicPr>
          <p:cNvPr id="42" name="Picture 41" descr="layou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57" y="17479420"/>
            <a:ext cx="3808998" cy="2537744"/>
          </a:xfrm>
          <a:prstGeom prst="rect">
            <a:avLst/>
          </a:prstGeom>
          <a:noFill/>
          <a:ln>
            <a:noFill/>
          </a:ln>
        </p:spPr>
      </p:pic>
      <p:sp>
        <p:nvSpPr>
          <p:cNvPr id="43" name="Rectangle 42"/>
          <p:cNvSpPr/>
          <p:nvPr/>
        </p:nvSpPr>
        <p:spPr>
          <a:xfrm>
            <a:off x="9793032" y="12405185"/>
            <a:ext cx="4565236" cy="1451225"/>
          </a:xfrm>
          <a:prstGeom prst="rect">
            <a:avLst/>
          </a:prstGeom>
          <a:ln w="76200" cmpd="sng">
            <a:solidFill>
              <a:srgbClr val="1F497D"/>
            </a:solidFill>
          </a:ln>
          <a:scene3d>
            <a:camera prst="orthographicFront"/>
            <a:lightRig rig="threePt" dir="t"/>
          </a:scene3d>
          <a:sp3d>
            <a:bevelT/>
          </a:sp3d>
        </p:spPr>
        <p:txBody>
          <a:bodyPr wrap="square" lIns="65590" tIns="32795" rIns="65590" bIns="32795">
            <a:spAutoFit/>
          </a:bodyPr>
          <a:lstStyle/>
          <a:p>
            <a:pPr algn="just"/>
            <a:r>
              <a:rPr lang="en-US" sz="1800" b="1" dirty="0" smtClean="0">
                <a:latin typeface="Arial"/>
                <a:cs typeface="Arial"/>
              </a:rPr>
              <a:t>Figure 7 (above): </a:t>
            </a:r>
            <a:r>
              <a:rPr lang="en-US" sz="1800" dirty="0" smtClean="0">
                <a:latin typeface="Arial"/>
                <a:cs typeface="Arial"/>
              </a:rPr>
              <a:t>Force data from one participant.  Participants were asked to squeeze the hand grip dynamometer under three conditions, each repeated 3 times, in blocks of 6 trials. </a:t>
            </a:r>
          </a:p>
        </p:txBody>
      </p:sp>
      <p:sp>
        <p:nvSpPr>
          <p:cNvPr id="50" name="Rectangle 49"/>
          <p:cNvSpPr/>
          <p:nvPr/>
        </p:nvSpPr>
        <p:spPr>
          <a:xfrm>
            <a:off x="24405486" y="5687163"/>
            <a:ext cx="8206236" cy="1728224"/>
          </a:xfrm>
          <a:prstGeom prst="rect">
            <a:avLst/>
          </a:prstGeom>
          <a:noFill/>
          <a:ln w="76200" cmpd="sng">
            <a:solidFill>
              <a:srgbClr val="1F497D"/>
            </a:solidFill>
          </a:ln>
          <a:effectLst/>
          <a:scene3d>
            <a:camera prst="orthographicFront"/>
            <a:lightRig rig="threePt" dir="t"/>
          </a:scene3d>
          <a:sp3d>
            <a:bevelT/>
          </a:sp3d>
        </p:spPr>
        <p:txBody>
          <a:bodyPr wrap="square" lIns="65590" tIns="32795" rIns="65590" bIns="32795">
            <a:spAutoFit/>
          </a:bodyPr>
          <a:lstStyle/>
          <a:p>
            <a:pPr algn="just"/>
            <a:r>
              <a:rPr lang="en-US" sz="1800" dirty="0" smtClean="0">
                <a:latin typeface="Arial"/>
                <a:cs typeface="Arial"/>
              </a:rPr>
              <a:t>We </a:t>
            </a:r>
            <a:r>
              <a:rPr lang="en-US" sz="1800" dirty="0">
                <a:latin typeface="Arial"/>
                <a:cs typeface="Arial"/>
              </a:rPr>
              <a:t>successfully collected submillimeter fMRI and multichannel psychophysiological data in an ultra-high field MR environment. Such data collection may allow for investigations that better characterize the neural and physiological processes underlying cognition, emotion, sensation, perception, or motor tasks.</a:t>
            </a:r>
          </a:p>
          <a:p>
            <a:pPr algn="just"/>
            <a:endParaRPr lang="en-US" sz="1800" dirty="0">
              <a:latin typeface="Arial"/>
              <a:cs typeface="Arial"/>
            </a:endParaRPr>
          </a:p>
        </p:txBody>
      </p:sp>
      <p:sp>
        <p:nvSpPr>
          <p:cNvPr id="52" name="Rectangle 51"/>
          <p:cNvSpPr/>
          <p:nvPr/>
        </p:nvSpPr>
        <p:spPr>
          <a:xfrm>
            <a:off x="518161" y="22094546"/>
            <a:ext cx="4177400" cy="4775213"/>
          </a:xfrm>
          <a:prstGeom prst="rect">
            <a:avLst/>
          </a:prstGeom>
          <a:ln w="76200" cmpd="sng">
            <a:solidFill>
              <a:srgbClr val="1F497D"/>
            </a:solidFill>
          </a:ln>
          <a:scene3d>
            <a:camera prst="orthographicFront"/>
            <a:lightRig rig="threePt" dir="t"/>
          </a:scene3d>
          <a:sp3d>
            <a:bevelT/>
          </a:sp3d>
        </p:spPr>
        <p:txBody>
          <a:bodyPr wrap="square" lIns="65590" tIns="32795" rIns="65590" bIns="32795">
            <a:spAutoFit/>
          </a:bodyPr>
          <a:lstStyle/>
          <a:p>
            <a:pPr algn="just"/>
            <a:r>
              <a:rPr lang="en-US" sz="1800" b="1" dirty="0" smtClean="0">
                <a:latin typeface="Arial"/>
                <a:cs typeface="Arial"/>
              </a:rPr>
              <a:t>Figure 2 (above): </a:t>
            </a:r>
            <a:r>
              <a:rPr lang="en-US" sz="1800" dirty="0" smtClean="0">
                <a:latin typeface="Arial"/>
                <a:cs typeface="Arial"/>
              </a:rPr>
              <a:t>An example of submillimeter fMRI from this data set (upper 2 panels).  Note the anatomical detail compared to a 3mm standard fMRI scan (bottom panel).  </a:t>
            </a:r>
            <a:r>
              <a:rPr lang="en-US" sz="1800" b="1" dirty="0" smtClean="0">
                <a:latin typeface="Arial"/>
                <a:cs typeface="Arial"/>
              </a:rPr>
              <a:t>Figure 3 (right): </a:t>
            </a:r>
            <a:r>
              <a:rPr lang="en-US" sz="1800" dirty="0" smtClean="0">
                <a:latin typeface="Arial"/>
                <a:cs typeface="Arial"/>
              </a:rPr>
              <a:t>Raw data of a participant lying on the scanner table outside of the bore, and that same participant inside the bore.</a:t>
            </a:r>
            <a:r>
              <a:rPr lang="en-US" sz="1800" b="1" dirty="0">
                <a:latin typeface="Arial"/>
                <a:cs typeface="Arial"/>
              </a:rPr>
              <a:t> Figure 4 </a:t>
            </a:r>
            <a:r>
              <a:rPr lang="en-US" sz="1800" b="1" dirty="0" smtClean="0">
                <a:latin typeface="Arial"/>
                <a:cs typeface="Arial"/>
              </a:rPr>
              <a:t>(right, lower panel)</a:t>
            </a:r>
            <a:r>
              <a:rPr lang="en-US" sz="1800" b="1" dirty="0">
                <a:latin typeface="Arial"/>
                <a:cs typeface="Arial"/>
              </a:rPr>
              <a:t>:</a:t>
            </a:r>
            <a:r>
              <a:rPr lang="en-US" sz="1800" dirty="0">
                <a:latin typeface="Arial"/>
                <a:cs typeface="Arial"/>
              </a:rPr>
              <a:t> Fast-Fourier Transform (FFT) of the ECG data reveals a consistent artifact across participants of 12.33Hz, corresponding to the scanner parameters</a:t>
            </a:r>
            <a:r>
              <a:rPr lang="en-US" sz="1800" dirty="0" smtClean="0">
                <a:latin typeface="Arial"/>
                <a:cs typeface="Arial"/>
              </a:rPr>
              <a:t>. A comb band stop filter (CBSF) was applied (fixed at 12.33Hz) to the ECG and EMG data.</a:t>
            </a:r>
            <a:endParaRPr lang="en-US" sz="1800" dirty="0">
              <a:latin typeface="Arial"/>
              <a:cs typeface="Arial"/>
            </a:endParaRPr>
          </a:p>
          <a:p>
            <a:pPr algn="just"/>
            <a:endParaRPr lang="en-US" sz="1800" dirty="0" smtClean="0">
              <a:latin typeface="Arial"/>
              <a:cs typeface="Arial"/>
            </a:endParaRPr>
          </a:p>
        </p:txBody>
      </p:sp>
      <p:pic>
        <p:nvPicPr>
          <p:cNvPr id="8" name="Picture 7" descr="canlab-design.png"/>
          <p:cNvPicPr>
            <a:picLocks noChangeAspect="1"/>
          </p:cNvPicPr>
          <p:nvPr/>
        </p:nvPicPr>
        <p:blipFill rotWithShape="1">
          <a:blip r:embed="rId8">
            <a:extLst>
              <a:ext uri="{28A0092B-C50C-407E-A947-70E740481C1C}">
                <a14:useLocalDpi xmlns:a14="http://schemas.microsoft.com/office/drawing/2010/main" val="0"/>
              </a:ext>
            </a:extLst>
          </a:blip>
          <a:srcRect l="25734" t="16785" r="25699" b="19897"/>
          <a:stretch/>
        </p:blipFill>
        <p:spPr>
          <a:xfrm>
            <a:off x="21718821" y="25458295"/>
            <a:ext cx="2348975" cy="1860826"/>
          </a:xfrm>
          <a:prstGeom prst="rect">
            <a:avLst/>
          </a:prstGeom>
        </p:spPr>
      </p:pic>
      <p:sp>
        <p:nvSpPr>
          <p:cNvPr id="48" name="Rectangle 47"/>
          <p:cNvSpPr/>
          <p:nvPr/>
        </p:nvSpPr>
        <p:spPr>
          <a:xfrm>
            <a:off x="9806544" y="5687163"/>
            <a:ext cx="14261253" cy="1728224"/>
          </a:xfrm>
          <a:prstGeom prst="rect">
            <a:avLst/>
          </a:prstGeom>
          <a:noFill/>
          <a:ln w="76200" cmpd="sng">
            <a:solidFill>
              <a:srgbClr val="1F497D"/>
            </a:solidFill>
          </a:ln>
          <a:effectLst/>
          <a:scene3d>
            <a:camera prst="orthographicFront"/>
            <a:lightRig rig="threePt" dir="t"/>
          </a:scene3d>
          <a:sp3d>
            <a:bevelT/>
          </a:sp3d>
        </p:spPr>
        <p:txBody>
          <a:bodyPr wrap="square" lIns="65590" tIns="32795" rIns="65590" bIns="32795">
            <a:spAutoFit/>
          </a:bodyPr>
          <a:lstStyle/>
          <a:p>
            <a:pPr algn="just"/>
            <a:r>
              <a:rPr lang="en-US" sz="1800" dirty="0" smtClean="0">
                <a:latin typeface="Arial"/>
                <a:cs typeface="Arial"/>
              </a:rPr>
              <a:t>EMG</a:t>
            </a:r>
            <a:r>
              <a:rPr lang="en-US" sz="1800" dirty="0">
                <a:latin typeface="Arial"/>
                <a:cs typeface="Arial"/>
              </a:rPr>
              <a:t>, EDA, and basic cardiovascular measures were derived after signal processing to remove scanning artifacts. EMG and EDA signals were reliably extracted and minimally affected by the simultaneous acquisition. For EMG data, a comb</a:t>
            </a:r>
            <a:r>
              <a:rPr lang="en-US" sz="1800" dirty="0" smtClean="0">
                <a:latin typeface="Arial"/>
                <a:cs typeface="Arial"/>
              </a:rPr>
              <a:t>-band stop </a:t>
            </a:r>
            <a:r>
              <a:rPr lang="en-US" sz="1800" dirty="0">
                <a:latin typeface="Arial"/>
                <a:cs typeface="Arial"/>
              </a:rPr>
              <a:t>filter (</a:t>
            </a:r>
            <a:r>
              <a:rPr lang="en-US" sz="1800" dirty="0" smtClean="0">
                <a:latin typeface="Arial"/>
                <a:cs typeface="Arial"/>
              </a:rPr>
              <a:t>12.33Hz </a:t>
            </a:r>
            <a:r>
              <a:rPr lang="en-US" sz="1800" dirty="0">
                <a:latin typeface="Arial"/>
                <a:cs typeface="Arial"/>
              </a:rPr>
              <a:t>and up to the Nyquist frequency) </a:t>
            </a:r>
            <a:r>
              <a:rPr lang="en-US" sz="1800" dirty="0" smtClean="0">
                <a:latin typeface="Arial"/>
                <a:cs typeface="Arial"/>
              </a:rPr>
              <a:t>was </a:t>
            </a:r>
            <a:r>
              <a:rPr lang="en-US" sz="1800" dirty="0">
                <a:latin typeface="Arial"/>
                <a:cs typeface="Arial"/>
              </a:rPr>
              <a:t>applied.  EDA data were subjected to a 10 Hz IIR low-pass filter to remove artifacts.  Respiratory signals were largely unaffected.  ECG signals were more vulnerable to scanning parameters, and highly distorted due to </a:t>
            </a:r>
            <a:r>
              <a:rPr lang="en-US" sz="1800" dirty="0" smtClean="0">
                <a:latin typeface="Arial"/>
                <a:cs typeface="Arial"/>
              </a:rPr>
              <a:t>magnetohydrodynamic artifacts, </a:t>
            </a:r>
            <a:r>
              <a:rPr lang="en-US" sz="1800" dirty="0">
                <a:latin typeface="Arial"/>
                <a:cs typeface="Arial"/>
              </a:rPr>
              <a:t>thus a less automatic processing method was employed. Data demonstrate more specific neural correlates of muscle contraction (Figure 2 and 3), and allow for exploration of neural correlates associated with other psychophysiological measurements. </a:t>
            </a:r>
          </a:p>
        </p:txBody>
      </p:sp>
      <p:pic>
        <p:nvPicPr>
          <p:cNvPr id="58" name="Picture 57" descr="ur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19737" y="599724"/>
            <a:ext cx="3830746" cy="1404054"/>
          </a:xfrm>
          <a:prstGeom prst="rect">
            <a:avLst/>
          </a:prstGeom>
        </p:spPr>
      </p:pic>
      <p:pic>
        <p:nvPicPr>
          <p:cNvPr id="60" name="Picture 59" descr="Macintosh HD:Users:jlr0029:Desktop:ECG 2.jpg"/>
          <p:cNvPicPr/>
          <p:nvPr/>
        </p:nvPicPr>
        <p:blipFill>
          <a:blip r:embed="rId10">
            <a:extLst>
              <a:ext uri="{28A0092B-C50C-407E-A947-70E740481C1C}">
                <a14:useLocalDpi xmlns:a14="http://schemas.microsoft.com/office/drawing/2010/main" val="0"/>
              </a:ext>
            </a:extLst>
          </a:blip>
          <a:srcRect/>
          <a:stretch>
            <a:fillRect/>
          </a:stretch>
        </p:blipFill>
        <p:spPr bwMode="auto">
          <a:xfrm>
            <a:off x="818434" y="15084845"/>
            <a:ext cx="2969245" cy="1685435"/>
          </a:xfrm>
          <a:prstGeom prst="rect">
            <a:avLst/>
          </a:prstGeom>
          <a:noFill/>
          <a:ln>
            <a:noFill/>
          </a:ln>
        </p:spPr>
      </p:pic>
      <p:pic>
        <p:nvPicPr>
          <p:cNvPr id="3" name="Picture 2" descr="outvsi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3870" y="17448547"/>
            <a:ext cx="4000313" cy="6733862"/>
          </a:xfrm>
          <a:prstGeom prst="rect">
            <a:avLst/>
          </a:prstGeom>
        </p:spPr>
      </p:pic>
      <p:pic>
        <p:nvPicPr>
          <p:cNvPr id="15" name="Picture 14" descr="FFT of motor-013-1.acq; CH 8.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7755" y="24182409"/>
            <a:ext cx="2876654" cy="1055895"/>
          </a:xfrm>
          <a:prstGeom prst="rect">
            <a:avLst/>
          </a:prstGeom>
        </p:spPr>
      </p:pic>
      <p:pic>
        <p:nvPicPr>
          <p:cNvPr id="16" name="Picture 15" descr="ecgfft-00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7754" y="25311631"/>
            <a:ext cx="2876654" cy="1557501"/>
          </a:xfrm>
          <a:prstGeom prst="rect">
            <a:avLst/>
          </a:prstGeom>
        </p:spPr>
      </p:pic>
      <p:pic>
        <p:nvPicPr>
          <p:cNvPr id="17" name="Picture 16" descr="eda-force-01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414795" y="15851498"/>
            <a:ext cx="5653002" cy="3066834"/>
          </a:xfrm>
          <a:prstGeom prst="rect">
            <a:avLst/>
          </a:prstGeom>
        </p:spPr>
      </p:pic>
      <p:pic>
        <p:nvPicPr>
          <p:cNvPr id="18" name="Picture 17" descr="compare-ecg-emg-cbsf-01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401283" y="7620684"/>
            <a:ext cx="5666514" cy="2532471"/>
          </a:xfrm>
          <a:prstGeom prst="rect">
            <a:avLst/>
          </a:prstGeom>
        </p:spPr>
      </p:pic>
      <p:pic>
        <p:nvPicPr>
          <p:cNvPr id="19" name="Picture 18" descr="compare-cbsf-ecg-01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401283" y="10153155"/>
            <a:ext cx="5666514" cy="2624428"/>
          </a:xfrm>
          <a:prstGeom prst="rect">
            <a:avLst/>
          </a:prstGeom>
        </p:spPr>
      </p:pic>
      <p:pic>
        <p:nvPicPr>
          <p:cNvPr id="20" name="Picture 19" descr="cbsf-emg-013.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387771" y="12777583"/>
            <a:ext cx="5666514" cy="3073915"/>
          </a:xfrm>
          <a:prstGeom prst="rect">
            <a:avLst/>
          </a:prstGeom>
        </p:spPr>
      </p:pic>
      <p:pic>
        <p:nvPicPr>
          <p:cNvPr id="13" name="Picture 12"/>
          <p:cNvPicPr>
            <a:picLocks noChangeAspect="1"/>
          </p:cNvPicPr>
          <p:nvPr/>
        </p:nvPicPr>
        <p:blipFill>
          <a:blip r:embed="rId18"/>
          <a:stretch>
            <a:fillRect/>
          </a:stretch>
        </p:blipFill>
        <p:spPr>
          <a:xfrm>
            <a:off x="9806546" y="10900997"/>
            <a:ext cx="4551722" cy="1339993"/>
          </a:xfrm>
          <a:prstGeom prst="rect">
            <a:avLst/>
          </a:prstGeom>
        </p:spPr>
      </p:pic>
      <p:sp>
        <p:nvSpPr>
          <p:cNvPr id="35" name="Rectangle 34"/>
          <p:cNvSpPr/>
          <p:nvPr/>
        </p:nvSpPr>
        <p:spPr>
          <a:xfrm>
            <a:off x="9793032" y="15197198"/>
            <a:ext cx="8354246" cy="2282222"/>
          </a:xfrm>
          <a:prstGeom prst="rect">
            <a:avLst/>
          </a:prstGeom>
          <a:ln w="76200" cmpd="sng">
            <a:solidFill>
              <a:srgbClr val="1F497D"/>
            </a:solidFill>
          </a:ln>
          <a:scene3d>
            <a:camera prst="orthographicFront"/>
            <a:lightRig rig="threePt" dir="t"/>
          </a:scene3d>
          <a:sp3d>
            <a:bevelT/>
          </a:sp3d>
        </p:spPr>
        <p:txBody>
          <a:bodyPr wrap="square" lIns="65590" tIns="32795" rIns="65590" bIns="32795">
            <a:spAutoFit/>
          </a:bodyPr>
          <a:lstStyle/>
          <a:p>
            <a:pPr algn="just"/>
            <a:r>
              <a:rPr lang="en-US" sz="1800" dirty="0" smtClean="0">
                <a:latin typeface="Arial"/>
                <a:cs typeface="Arial"/>
              </a:rPr>
              <a:t>Data </a:t>
            </a:r>
            <a:r>
              <a:rPr lang="en-US" sz="1800" dirty="0">
                <a:latin typeface="Arial"/>
                <a:cs typeface="Arial"/>
              </a:rPr>
              <a:t>were processed using FSL (</a:t>
            </a:r>
            <a:r>
              <a:rPr lang="en-US" sz="1800" dirty="0">
                <a:solidFill>
                  <a:srgbClr val="000000"/>
                </a:solidFill>
                <a:latin typeface="Arial"/>
                <a:cs typeface="Arial"/>
              </a:rPr>
              <a:t>http://fsl.fmrib.ox.ac.uk/fsl/fslwiki</a:t>
            </a:r>
            <a:r>
              <a:rPr lang="en-US" sz="1800" dirty="0" smtClean="0">
                <a:solidFill>
                  <a:srgbClr val="000000"/>
                </a:solidFill>
                <a:latin typeface="Arial"/>
                <a:cs typeface="Arial"/>
              </a:rPr>
              <a:t>/</a:t>
            </a:r>
            <a:r>
              <a:rPr lang="en-US" sz="1800" dirty="0" smtClean="0">
                <a:latin typeface="Arial"/>
                <a:cs typeface="Arial"/>
              </a:rPr>
              <a:t>).  Standard preprocessing steps were completed including brain </a:t>
            </a:r>
            <a:r>
              <a:rPr lang="en-US" sz="1800" dirty="0" smtClean="0">
                <a:latin typeface="Arial"/>
                <a:cs typeface="Arial"/>
              </a:rPr>
              <a:t>extraction, Gaussian </a:t>
            </a:r>
            <a:r>
              <a:rPr lang="en-US" sz="1800" dirty="0" smtClean="0">
                <a:latin typeface="Arial"/>
                <a:cs typeface="Arial"/>
              </a:rPr>
              <a:t>smoothing (5mm FWHM), and slice timing correction. Data were also motion corrected, with outliers included in subsequent GLM analyses (generated from </a:t>
            </a:r>
            <a:r>
              <a:rPr lang="en-US" sz="1800" dirty="0" smtClean="0">
                <a:latin typeface="Arial"/>
                <a:cs typeface="Arial"/>
              </a:rPr>
              <a:t>fsl_motion_outliers</a:t>
            </a:r>
            <a:r>
              <a:rPr lang="en-US" sz="1800" dirty="0" smtClean="0">
                <a:latin typeface="Arial"/>
                <a:cs typeface="Arial"/>
              </a:rPr>
              <a:t>).  Regressors of interest were extracted physiological </a:t>
            </a:r>
            <a:r>
              <a:rPr lang="en-US" sz="1800" dirty="0" smtClean="0">
                <a:latin typeface="Arial"/>
                <a:cs typeface="Arial"/>
              </a:rPr>
              <a:t>timecourses</a:t>
            </a:r>
            <a:r>
              <a:rPr lang="en-US" sz="1800" dirty="0">
                <a:latin typeface="Arial"/>
                <a:cs typeface="Arial"/>
              </a:rPr>
              <a:t> </a:t>
            </a:r>
            <a:r>
              <a:rPr lang="en-US" sz="1800" dirty="0" smtClean="0">
                <a:latin typeface="Arial"/>
                <a:cs typeface="Arial"/>
              </a:rPr>
              <a:t>corresponding to the TRs.  These included heart rate, electrodermal activity, 2 channels of </a:t>
            </a:r>
            <a:r>
              <a:rPr lang="en-US" sz="1800" dirty="0" smtClean="0">
                <a:latin typeface="Arial"/>
                <a:cs typeface="Arial"/>
              </a:rPr>
              <a:t>electromyograph</a:t>
            </a:r>
            <a:r>
              <a:rPr lang="en-US" sz="1800" dirty="0" smtClean="0">
                <a:latin typeface="Arial"/>
                <a:cs typeface="Arial"/>
              </a:rPr>
              <a:t> (extensor and flexor muscles), respiration rate, and force data.  </a:t>
            </a:r>
          </a:p>
        </p:txBody>
      </p:sp>
      <p:sp>
        <p:nvSpPr>
          <p:cNvPr id="36" name="TextBox 35"/>
          <p:cNvSpPr txBox="1"/>
          <p:nvPr/>
        </p:nvSpPr>
        <p:spPr>
          <a:xfrm flipH="1">
            <a:off x="9806546" y="14098575"/>
            <a:ext cx="8340732" cy="866450"/>
          </a:xfrm>
          <a:prstGeom prst="rect">
            <a:avLst/>
          </a:prstGeom>
          <a:solidFill>
            <a:srgbClr val="254061"/>
          </a:solidFill>
          <a:ln w="76200" cmpd="sng">
            <a:solidFill>
              <a:srgbClr val="1F497D"/>
            </a:solidFill>
          </a:ln>
          <a:scene3d>
            <a:camera prst="orthographicFront"/>
            <a:lightRig rig="threePt" dir="t"/>
          </a:scene3d>
          <a:sp3d>
            <a:bevelT/>
          </a:sp3d>
        </p:spPr>
        <p:txBody>
          <a:bodyPr wrap="square" lIns="65590" tIns="32795" rIns="65590" bIns="32795" rtlCol="0">
            <a:spAutoFit/>
          </a:bodyPr>
          <a:lstStyle/>
          <a:p>
            <a:pPr algn="ctr"/>
            <a:r>
              <a:rPr lang="en-US" sz="5200" dirty="0" smtClean="0">
                <a:solidFill>
                  <a:srgbClr val="FFFFFF"/>
                </a:solidFill>
                <a:latin typeface="Arial"/>
                <a:cs typeface="Arial"/>
              </a:rPr>
              <a:t>FMRI Processing</a:t>
            </a:r>
            <a:endParaRPr lang="en-US" sz="5200" dirty="0">
              <a:solidFill>
                <a:srgbClr val="FFFFFF"/>
              </a:solidFill>
              <a:latin typeface="Arial"/>
              <a:cs typeface="Arial"/>
            </a:endParaRPr>
          </a:p>
        </p:txBody>
      </p:sp>
      <p:pic>
        <p:nvPicPr>
          <p:cNvPr id="23" name="Picture 22" descr="neural-force.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986742" y="17865051"/>
            <a:ext cx="4636938" cy="2668954"/>
          </a:xfrm>
          <a:prstGeom prst="rect">
            <a:avLst/>
          </a:prstGeom>
        </p:spPr>
      </p:pic>
      <p:pic>
        <p:nvPicPr>
          <p:cNvPr id="24" name="Picture 23" descr="neural-emg.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512054" y="7681436"/>
            <a:ext cx="8099667" cy="18652247"/>
          </a:xfrm>
          <a:prstGeom prst="rect">
            <a:avLst/>
          </a:prstGeom>
        </p:spPr>
      </p:pic>
      <p:pic>
        <p:nvPicPr>
          <p:cNvPr id="25" name="Picture 24" descr="neural-edahr.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989154" y="18918332"/>
            <a:ext cx="5590059" cy="6319972"/>
          </a:xfrm>
          <a:prstGeom prst="rect">
            <a:avLst/>
          </a:prstGeom>
        </p:spPr>
      </p:pic>
      <p:pic>
        <p:nvPicPr>
          <p:cNvPr id="14" name="Picture 13" descr="008-neuralcorr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928451" y="18860488"/>
            <a:ext cx="4320359" cy="8303793"/>
          </a:xfrm>
          <a:prstGeom prst="rect">
            <a:avLst/>
          </a:prstGeom>
        </p:spPr>
      </p:pic>
      <p:pic>
        <p:nvPicPr>
          <p:cNvPr id="28" name="Picture 27" descr="Neural Correlates of Force (n=5).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806546" y="20534005"/>
            <a:ext cx="5121905" cy="6630276"/>
          </a:xfrm>
          <a:prstGeom prst="rect">
            <a:avLst/>
          </a:prstGeom>
        </p:spPr>
      </p:pic>
    </p:spTree>
    <p:extLst>
      <p:ext uri="{BB962C8B-B14F-4D97-AF65-F5344CB8AC3E}">
        <p14:creationId xmlns:p14="http://schemas.microsoft.com/office/powerpoint/2010/main" val="2183564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708</TotalTime>
  <Words>1061</Words>
  <Application>Microsoft Macintosh PowerPoint</Application>
  <PresentationFormat>Custom</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Neuropsychophysiological mapping: Concurrent psychophysiological recording and fMRI at 7T Jennifer L. Robinson, Ph.D., Matthew Miller, Ph.D., Keith Lohse, Ph.D., Ronald Beyers, Ph.D., Kirk Grand, Lauren A. J. Kirby, Ashley C. Hill, Jerry E. Murphy, Alan Macy, M.S.E.E.*, Ken Graap, M.Ed.* *= Author is an employee of Biopac Systems, Inc.  All other authors are affiliated with Auburn University For reprint requests, please contact Jen Robinson at jrobinson@auburn.edu</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Robinson</dc:creator>
  <cp:lastModifiedBy>Jennifer Robinson</cp:lastModifiedBy>
  <cp:revision>48</cp:revision>
  <dcterms:created xsi:type="dcterms:W3CDTF">2013-09-27T16:16:22Z</dcterms:created>
  <dcterms:modified xsi:type="dcterms:W3CDTF">2015-06-08T03:04:00Z</dcterms:modified>
</cp:coreProperties>
</file>