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8404800"/>
  <p:notesSz cx="6858000" cy="9144000"/>
  <p:defaultTextStyle>
    <a:defPPr>
      <a:defRPr lang="en-US"/>
    </a:defPPr>
    <a:lvl1pPr marL="0" algn="l" defTabSz="2337310" rtl="0" eaLnBrk="1" latinLnBrk="0" hangingPunct="1">
      <a:defRPr sz="9200" kern="1200">
        <a:solidFill>
          <a:schemeClr val="tx1"/>
        </a:solidFill>
        <a:latin typeface="+mn-lt"/>
        <a:ea typeface="+mn-ea"/>
        <a:cs typeface="+mn-cs"/>
      </a:defRPr>
    </a:lvl1pPr>
    <a:lvl2pPr marL="2337310" algn="l" defTabSz="2337310" rtl="0" eaLnBrk="1" latinLnBrk="0" hangingPunct="1">
      <a:defRPr sz="9200" kern="1200">
        <a:solidFill>
          <a:schemeClr val="tx1"/>
        </a:solidFill>
        <a:latin typeface="+mn-lt"/>
        <a:ea typeface="+mn-ea"/>
        <a:cs typeface="+mn-cs"/>
      </a:defRPr>
    </a:lvl2pPr>
    <a:lvl3pPr marL="4674620" algn="l" defTabSz="2337310" rtl="0" eaLnBrk="1" latinLnBrk="0" hangingPunct="1">
      <a:defRPr sz="9200" kern="1200">
        <a:solidFill>
          <a:schemeClr val="tx1"/>
        </a:solidFill>
        <a:latin typeface="+mn-lt"/>
        <a:ea typeface="+mn-ea"/>
        <a:cs typeface="+mn-cs"/>
      </a:defRPr>
    </a:lvl3pPr>
    <a:lvl4pPr marL="7011929" algn="l" defTabSz="2337310" rtl="0" eaLnBrk="1" latinLnBrk="0" hangingPunct="1">
      <a:defRPr sz="9200" kern="1200">
        <a:solidFill>
          <a:schemeClr val="tx1"/>
        </a:solidFill>
        <a:latin typeface="+mn-lt"/>
        <a:ea typeface="+mn-ea"/>
        <a:cs typeface="+mn-cs"/>
      </a:defRPr>
    </a:lvl4pPr>
    <a:lvl5pPr marL="9349239" algn="l" defTabSz="2337310" rtl="0" eaLnBrk="1" latinLnBrk="0" hangingPunct="1">
      <a:defRPr sz="9200" kern="1200">
        <a:solidFill>
          <a:schemeClr val="tx1"/>
        </a:solidFill>
        <a:latin typeface="+mn-lt"/>
        <a:ea typeface="+mn-ea"/>
        <a:cs typeface="+mn-cs"/>
      </a:defRPr>
    </a:lvl5pPr>
    <a:lvl6pPr marL="11686548" algn="l" defTabSz="2337310" rtl="0" eaLnBrk="1" latinLnBrk="0" hangingPunct="1">
      <a:defRPr sz="9200" kern="1200">
        <a:solidFill>
          <a:schemeClr val="tx1"/>
        </a:solidFill>
        <a:latin typeface="+mn-lt"/>
        <a:ea typeface="+mn-ea"/>
        <a:cs typeface="+mn-cs"/>
      </a:defRPr>
    </a:lvl6pPr>
    <a:lvl7pPr marL="14023857" algn="l" defTabSz="2337310" rtl="0" eaLnBrk="1" latinLnBrk="0" hangingPunct="1">
      <a:defRPr sz="9200" kern="1200">
        <a:solidFill>
          <a:schemeClr val="tx1"/>
        </a:solidFill>
        <a:latin typeface="+mn-lt"/>
        <a:ea typeface="+mn-ea"/>
        <a:cs typeface="+mn-cs"/>
      </a:defRPr>
    </a:lvl7pPr>
    <a:lvl8pPr marL="16361167" algn="l" defTabSz="2337310" rtl="0" eaLnBrk="1" latinLnBrk="0" hangingPunct="1">
      <a:defRPr sz="9200" kern="1200">
        <a:solidFill>
          <a:schemeClr val="tx1"/>
        </a:solidFill>
        <a:latin typeface="+mn-lt"/>
        <a:ea typeface="+mn-ea"/>
        <a:cs typeface="+mn-cs"/>
      </a:defRPr>
    </a:lvl8pPr>
    <a:lvl9pPr marL="18698477" algn="l" defTabSz="2337310" rtl="0" eaLnBrk="1" latinLnBrk="0" hangingPunct="1">
      <a:defRPr sz="9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0" d="100"/>
          <a:sy n="40" d="100"/>
        </p:scale>
        <p:origin x="4384" y="640"/>
      </p:cViewPr>
      <p:guideLst>
        <p:guide orient="horz" pos="1209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15B8C-877E-6D45-B6EA-4DC0E627E544}" type="datetimeFigureOut">
              <a:rPr lang="en-US" smtClean="0"/>
              <a:t>9/27/15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ADBF9-B7CC-6643-9000-4310DC05EBD9}" type="slidenum">
              <a:rPr lang="en-US" smtClean="0"/>
              <a:t>‹#›</a:t>
            </a:fld>
            <a:endParaRPr lang="en-US" dirty="0"/>
          </a:p>
        </p:txBody>
      </p:sp>
    </p:spTree>
    <p:extLst>
      <p:ext uri="{BB962C8B-B14F-4D97-AF65-F5344CB8AC3E}">
        <p14:creationId xmlns:p14="http://schemas.microsoft.com/office/powerpoint/2010/main" val="10822312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ADBF9-B7CC-6643-9000-4310DC05EBD9}" type="slidenum">
              <a:rPr lang="en-US" smtClean="0"/>
              <a:t>1</a:t>
            </a:fld>
            <a:endParaRPr lang="en-US" dirty="0"/>
          </a:p>
        </p:txBody>
      </p:sp>
    </p:spTree>
    <p:extLst>
      <p:ext uri="{BB962C8B-B14F-4D97-AF65-F5344CB8AC3E}">
        <p14:creationId xmlns:p14="http://schemas.microsoft.com/office/powerpoint/2010/main" val="418538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337310" indent="0" algn="ctr">
              <a:buNone/>
              <a:defRPr>
                <a:solidFill>
                  <a:schemeClr val="tx1">
                    <a:tint val="75000"/>
                  </a:schemeClr>
                </a:solidFill>
              </a:defRPr>
            </a:lvl2pPr>
            <a:lvl3pPr marL="4674620" indent="0" algn="ctr">
              <a:buNone/>
              <a:defRPr>
                <a:solidFill>
                  <a:schemeClr val="tx1">
                    <a:tint val="75000"/>
                  </a:schemeClr>
                </a:solidFill>
              </a:defRPr>
            </a:lvl3pPr>
            <a:lvl4pPr marL="7011929" indent="0" algn="ctr">
              <a:buNone/>
              <a:defRPr>
                <a:solidFill>
                  <a:schemeClr val="tx1">
                    <a:tint val="75000"/>
                  </a:schemeClr>
                </a:solidFill>
              </a:defRPr>
            </a:lvl4pPr>
            <a:lvl5pPr marL="9349239" indent="0" algn="ctr">
              <a:buNone/>
              <a:defRPr>
                <a:solidFill>
                  <a:schemeClr val="tx1">
                    <a:tint val="75000"/>
                  </a:schemeClr>
                </a:solidFill>
              </a:defRPr>
            </a:lvl5pPr>
            <a:lvl6pPr marL="11686548" indent="0" algn="ctr">
              <a:buNone/>
              <a:defRPr>
                <a:solidFill>
                  <a:schemeClr val="tx1">
                    <a:tint val="75000"/>
                  </a:schemeClr>
                </a:solidFill>
              </a:defRPr>
            </a:lvl6pPr>
            <a:lvl7pPr marL="14023857" indent="0" algn="ctr">
              <a:buNone/>
              <a:defRPr>
                <a:solidFill>
                  <a:schemeClr val="tx1">
                    <a:tint val="75000"/>
                  </a:schemeClr>
                </a:solidFill>
              </a:defRPr>
            </a:lvl7pPr>
            <a:lvl8pPr marL="16361167" indent="0" algn="ctr">
              <a:buNone/>
              <a:defRPr>
                <a:solidFill>
                  <a:schemeClr val="tx1">
                    <a:tint val="75000"/>
                  </a:schemeClr>
                </a:solidFill>
              </a:defRPr>
            </a:lvl8pPr>
            <a:lvl9pPr marL="186984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9/27/15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64754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9/27/15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378619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6"/>
            <a:ext cx="1152144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537976"/>
            <a:ext cx="3371088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9/27/15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281030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63726-6FA4-5445-9900-384A0C0EF522}" type="datetimeFigureOut">
              <a:rPr lang="en-US" smtClean="0"/>
              <a:t>9/27/15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12052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05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0200">
                <a:solidFill>
                  <a:schemeClr val="tx1">
                    <a:tint val="75000"/>
                  </a:schemeClr>
                </a:solidFill>
              </a:defRPr>
            </a:lvl1pPr>
            <a:lvl2pPr marL="2337310" indent="0">
              <a:buNone/>
              <a:defRPr sz="9200">
                <a:solidFill>
                  <a:schemeClr val="tx1">
                    <a:tint val="75000"/>
                  </a:schemeClr>
                </a:solidFill>
              </a:defRPr>
            </a:lvl2pPr>
            <a:lvl3pPr marL="4674620" indent="0">
              <a:buNone/>
              <a:defRPr sz="8200">
                <a:solidFill>
                  <a:schemeClr val="tx1">
                    <a:tint val="75000"/>
                  </a:schemeClr>
                </a:solidFill>
              </a:defRPr>
            </a:lvl3pPr>
            <a:lvl4pPr marL="7011929" indent="0">
              <a:buNone/>
              <a:defRPr sz="7100">
                <a:solidFill>
                  <a:schemeClr val="tx1">
                    <a:tint val="75000"/>
                  </a:schemeClr>
                </a:solidFill>
              </a:defRPr>
            </a:lvl4pPr>
            <a:lvl5pPr marL="9349239" indent="0">
              <a:buNone/>
              <a:defRPr sz="7100">
                <a:solidFill>
                  <a:schemeClr val="tx1">
                    <a:tint val="75000"/>
                  </a:schemeClr>
                </a:solidFill>
              </a:defRPr>
            </a:lvl5pPr>
            <a:lvl6pPr marL="11686548" indent="0">
              <a:buNone/>
              <a:defRPr sz="7100">
                <a:solidFill>
                  <a:schemeClr val="tx1">
                    <a:tint val="75000"/>
                  </a:schemeClr>
                </a:solidFill>
              </a:defRPr>
            </a:lvl6pPr>
            <a:lvl7pPr marL="14023857" indent="0">
              <a:buNone/>
              <a:defRPr sz="7100">
                <a:solidFill>
                  <a:schemeClr val="tx1">
                    <a:tint val="75000"/>
                  </a:schemeClr>
                </a:solidFill>
              </a:defRPr>
            </a:lvl7pPr>
            <a:lvl8pPr marL="16361167" indent="0">
              <a:buNone/>
              <a:defRPr sz="7100">
                <a:solidFill>
                  <a:schemeClr val="tx1">
                    <a:tint val="75000"/>
                  </a:schemeClr>
                </a:solidFill>
              </a:defRPr>
            </a:lvl8pPr>
            <a:lvl9pPr marL="18698477" indent="0">
              <a:buNone/>
              <a:defRPr sz="7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63726-6FA4-5445-9900-384A0C0EF522}" type="datetimeFigureOut">
              <a:rPr lang="en-US" smtClean="0"/>
              <a:t>9/27/15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378840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961123"/>
            <a:ext cx="22616160" cy="25345393"/>
          </a:xfrm>
        </p:spPr>
        <p:txBody>
          <a:bodyPr/>
          <a:lstStyle>
            <a:lvl1pPr>
              <a:defRPr sz="14300"/>
            </a:lvl1pPr>
            <a:lvl2pPr>
              <a:defRPr sz="12200"/>
            </a:lvl2pPr>
            <a:lvl3pPr>
              <a:defRPr sz="102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961123"/>
            <a:ext cx="22616160" cy="25345393"/>
          </a:xfrm>
        </p:spPr>
        <p:txBody>
          <a:bodyPr/>
          <a:lstStyle>
            <a:lvl1pPr>
              <a:defRPr sz="14300"/>
            </a:lvl1pPr>
            <a:lvl2pPr>
              <a:defRPr sz="12200"/>
            </a:lvl2pPr>
            <a:lvl3pPr>
              <a:defRPr sz="102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363726-6FA4-5445-9900-384A0C0EF522}" type="datetimeFigureOut">
              <a:rPr lang="en-US" smtClean="0"/>
              <a:t>9/27/15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74837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7" y="8596636"/>
            <a:ext cx="22625053" cy="3582667"/>
          </a:xfrm>
        </p:spPr>
        <p:txBody>
          <a:bodyPr anchor="b"/>
          <a:lstStyle>
            <a:lvl1pPr marL="0" indent="0">
              <a:buNone/>
              <a:defRPr sz="12200" b="1"/>
            </a:lvl1pPr>
            <a:lvl2pPr marL="2337310" indent="0">
              <a:buNone/>
              <a:defRPr sz="10200" b="1"/>
            </a:lvl2pPr>
            <a:lvl3pPr marL="4674620" indent="0">
              <a:buNone/>
              <a:defRPr sz="9200" b="1"/>
            </a:lvl3pPr>
            <a:lvl4pPr marL="7011929" indent="0">
              <a:buNone/>
              <a:defRPr sz="8200" b="1"/>
            </a:lvl4pPr>
            <a:lvl5pPr marL="9349239" indent="0">
              <a:buNone/>
              <a:defRPr sz="8200" b="1"/>
            </a:lvl5pPr>
            <a:lvl6pPr marL="11686548" indent="0">
              <a:buNone/>
              <a:defRPr sz="8200" b="1"/>
            </a:lvl6pPr>
            <a:lvl7pPr marL="14023857" indent="0">
              <a:buNone/>
              <a:defRPr sz="8200" b="1"/>
            </a:lvl7pPr>
            <a:lvl8pPr marL="16361167" indent="0">
              <a:buNone/>
              <a:defRPr sz="8200" b="1"/>
            </a:lvl8pPr>
            <a:lvl9pPr marL="18698477"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560327" y="12179303"/>
            <a:ext cx="22625053" cy="22127213"/>
          </a:xfrm>
        </p:spPr>
        <p:txBody>
          <a:bodyPr/>
          <a:lstStyle>
            <a:lvl1pPr>
              <a:defRPr sz="12200"/>
            </a:lvl1pPr>
            <a:lvl2pPr>
              <a:defRPr sz="102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6"/>
            <a:ext cx="22633940" cy="3582667"/>
          </a:xfrm>
        </p:spPr>
        <p:txBody>
          <a:bodyPr anchor="b"/>
          <a:lstStyle>
            <a:lvl1pPr marL="0" indent="0">
              <a:buNone/>
              <a:defRPr sz="12200" b="1"/>
            </a:lvl1pPr>
            <a:lvl2pPr marL="2337310" indent="0">
              <a:buNone/>
              <a:defRPr sz="10200" b="1"/>
            </a:lvl2pPr>
            <a:lvl3pPr marL="4674620" indent="0">
              <a:buNone/>
              <a:defRPr sz="9200" b="1"/>
            </a:lvl3pPr>
            <a:lvl4pPr marL="7011929" indent="0">
              <a:buNone/>
              <a:defRPr sz="8200" b="1"/>
            </a:lvl4pPr>
            <a:lvl5pPr marL="9349239" indent="0">
              <a:buNone/>
              <a:defRPr sz="8200" b="1"/>
            </a:lvl5pPr>
            <a:lvl6pPr marL="11686548" indent="0">
              <a:buNone/>
              <a:defRPr sz="8200" b="1"/>
            </a:lvl6pPr>
            <a:lvl7pPr marL="14023857" indent="0">
              <a:buNone/>
              <a:defRPr sz="8200" b="1"/>
            </a:lvl7pPr>
            <a:lvl8pPr marL="16361167" indent="0">
              <a:buNone/>
              <a:defRPr sz="8200" b="1"/>
            </a:lvl8pPr>
            <a:lvl9pPr marL="18698477"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6012143" y="12179303"/>
            <a:ext cx="22633940" cy="22127213"/>
          </a:xfrm>
        </p:spPr>
        <p:txBody>
          <a:bodyPr/>
          <a:lstStyle>
            <a:lvl1pPr>
              <a:defRPr sz="12200"/>
            </a:lvl1pPr>
            <a:lvl2pPr>
              <a:defRPr sz="102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363726-6FA4-5445-9900-384A0C0EF522}" type="datetimeFigureOut">
              <a:rPr lang="en-US" smtClean="0"/>
              <a:t>9/27/15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135343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363726-6FA4-5445-9900-384A0C0EF522}" type="datetimeFigureOut">
              <a:rPr lang="en-US" smtClean="0"/>
              <a:t>9/27/15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412629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63726-6FA4-5445-9900-384A0C0EF522}" type="datetimeFigureOut">
              <a:rPr lang="en-US" smtClean="0"/>
              <a:t>9/27/15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413889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0" y="1529080"/>
            <a:ext cx="16846553" cy="6507480"/>
          </a:xfrm>
        </p:spPr>
        <p:txBody>
          <a:bodyPr anchor="b"/>
          <a:lstStyle>
            <a:lvl1pPr algn="l">
              <a:defRPr sz="10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6300"/>
            </a:lvl1pPr>
            <a:lvl2pPr>
              <a:defRPr sz="14300"/>
            </a:lvl2pPr>
            <a:lvl3pPr>
              <a:defRPr sz="12200"/>
            </a:lvl3pPr>
            <a:lvl4pPr>
              <a:defRPr sz="10200"/>
            </a:lvl4pPr>
            <a:lvl5pPr>
              <a:defRPr sz="10200"/>
            </a:lvl5pPr>
            <a:lvl6pPr>
              <a:defRPr sz="10200"/>
            </a:lvl6pPr>
            <a:lvl7pPr>
              <a:defRPr sz="10200"/>
            </a:lvl7pPr>
            <a:lvl8pPr>
              <a:defRPr sz="10200"/>
            </a:lvl8pPr>
            <a:lvl9pPr>
              <a:defRPr sz="10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30" y="8036563"/>
            <a:ext cx="16846553" cy="26269953"/>
          </a:xfrm>
        </p:spPr>
        <p:txBody>
          <a:bodyPr/>
          <a:lstStyle>
            <a:lvl1pPr marL="0" indent="0">
              <a:buNone/>
              <a:defRPr sz="7100"/>
            </a:lvl1pPr>
            <a:lvl2pPr marL="2337310" indent="0">
              <a:buNone/>
              <a:defRPr sz="6200"/>
            </a:lvl2pPr>
            <a:lvl3pPr marL="4674620" indent="0">
              <a:buNone/>
              <a:defRPr sz="5000"/>
            </a:lvl3pPr>
            <a:lvl4pPr marL="7011929" indent="0">
              <a:buNone/>
              <a:defRPr sz="4600"/>
            </a:lvl4pPr>
            <a:lvl5pPr marL="9349239" indent="0">
              <a:buNone/>
              <a:defRPr sz="4600"/>
            </a:lvl5pPr>
            <a:lvl6pPr marL="11686548" indent="0">
              <a:buNone/>
              <a:defRPr sz="4600"/>
            </a:lvl6pPr>
            <a:lvl7pPr marL="14023857" indent="0">
              <a:buNone/>
              <a:defRPr sz="4600"/>
            </a:lvl7pPr>
            <a:lvl8pPr marL="16361167" indent="0">
              <a:buNone/>
              <a:defRPr sz="4600"/>
            </a:lvl8pPr>
            <a:lvl9pPr marL="18698477"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63726-6FA4-5445-9900-384A0C0EF522}" type="datetimeFigureOut">
              <a:rPr lang="en-US" smtClean="0"/>
              <a:t>9/27/15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20238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3"/>
            <a:ext cx="30723840" cy="3173733"/>
          </a:xfrm>
        </p:spPr>
        <p:txBody>
          <a:bodyPr anchor="b"/>
          <a:lstStyle>
            <a:lvl1pPr algn="l">
              <a:defRPr sz="10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6300"/>
            </a:lvl1pPr>
            <a:lvl2pPr marL="2337310" indent="0">
              <a:buNone/>
              <a:defRPr sz="14300"/>
            </a:lvl2pPr>
            <a:lvl3pPr marL="4674620" indent="0">
              <a:buNone/>
              <a:defRPr sz="12200"/>
            </a:lvl3pPr>
            <a:lvl4pPr marL="7011929" indent="0">
              <a:buNone/>
              <a:defRPr sz="10200"/>
            </a:lvl4pPr>
            <a:lvl5pPr marL="9349239" indent="0">
              <a:buNone/>
              <a:defRPr sz="10200"/>
            </a:lvl5pPr>
            <a:lvl6pPr marL="11686548" indent="0">
              <a:buNone/>
              <a:defRPr sz="10200"/>
            </a:lvl6pPr>
            <a:lvl7pPr marL="14023857" indent="0">
              <a:buNone/>
              <a:defRPr sz="10200"/>
            </a:lvl7pPr>
            <a:lvl8pPr marL="16361167" indent="0">
              <a:buNone/>
              <a:defRPr sz="10200"/>
            </a:lvl8pPr>
            <a:lvl9pPr marL="18698477" indent="0">
              <a:buNone/>
              <a:defRPr sz="10200"/>
            </a:lvl9pPr>
          </a:lstStyle>
          <a:p>
            <a:endParaRPr lang="en-US" dirty="0"/>
          </a:p>
        </p:txBody>
      </p:sp>
      <p:sp>
        <p:nvSpPr>
          <p:cNvPr id="4" name="Text Placeholder 3"/>
          <p:cNvSpPr>
            <a:spLocks noGrp="1"/>
          </p:cNvSpPr>
          <p:nvPr>
            <p:ph type="body" sz="half" idx="2"/>
          </p:nvPr>
        </p:nvSpPr>
        <p:spPr>
          <a:xfrm>
            <a:off x="10036813" y="30057096"/>
            <a:ext cx="30723840" cy="4507227"/>
          </a:xfrm>
        </p:spPr>
        <p:txBody>
          <a:bodyPr/>
          <a:lstStyle>
            <a:lvl1pPr marL="0" indent="0">
              <a:buNone/>
              <a:defRPr sz="7100"/>
            </a:lvl1pPr>
            <a:lvl2pPr marL="2337310" indent="0">
              <a:buNone/>
              <a:defRPr sz="6200"/>
            </a:lvl2pPr>
            <a:lvl3pPr marL="4674620" indent="0">
              <a:buNone/>
              <a:defRPr sz="5000"/>
            </a:lvl3pPr>
            <a:lvl4pPr marL="7011929" indent="0">
              <a:buNone/>
              <a:defRPr sz="4600"/>
            </a:lvl4pPr>
            <a:lvl5pPr marL="9349239" indent="0">
              <a:buNone/>
              <a:defRPr sz="4600"/>
            </a:lvl5pPr>
            <a:lvl6pPr marL="11686548" indent="0">
              <a:buNone/>
              <a:defRPr sz="4600"/>
            </a:lvl6pPr>
            <a:lvl7pPr marL="14023857" indent="0">
              <a:buNone/>
              <a:defRPr sz="4600"/>
            </a:lvl7pPr>
            <a:lvl8pPr marL="16361167" indent="0">
              <a:buNone/>
              <a:defRPr sz="4600"/>
            </a:lvl8pPr>
            <a:lvl9pPr marL="18698477"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63726-6FA4-5445-9900-384A0C0EF522}" type="datetimeFigureOut">
              <a:rPr lang="en-US" smtClean="0"/>
              <a:t>9/27/15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0E83C0-DF2B-F149-A92D-F41C388DF6CA}" type="slidenum">
              <a:rPr lang="en-US" smtClean="0"/>
              <a:t>‹#›</a:t>
            </a:fld>
            <a:endParaRPr lang="en-US" dirty="0"/>
          </a:p>
        </p:txBody>
      </p:sp>
    </p:spTree>
    <p:extLst>
      <p:ext uri="{BB962C8B-B14F-4D97-AF65-F5344CB8AC3E}">
        <p14:creationId xmlns:p14="http://schemas.microsoft.com/office/powerpoint/2010/main" val="3684697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467463" tIns="233731" rIns="467463" bIns="2337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467463" tIns="233731" rIns="467463" bIns="2337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467463" tIns="233731" rIns="467463" bIns="233731" rtlCol="0" anchor="ctr"/>
          <a:lstStyle>
            <a:lvl1pPr algn="l">
              <a:defRPr sz="6200">
                <a:solidFill>
                  <a:schemeClr val="tx1">
                    <a:tint val="75000"/>
                  </a:schemeClr>
                </a:solidFill>
              </a:defRPr>
            </a:lvl1pPr>
          </a:lstStyle>
          <a:p>
            <a:fld id="{BB363726-6FA4-5445-9900-384A0C0EF522}" type="datetimeFigureOut">
              <a:rPr lang="en-US" smtClean="0"/>
              <a:t>9/27/15</a:t>
            </a:fld>
            <a:endParaRPr lang="en-US" dirty="0"/>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467463" tIns="233731" rIns="467463" bIns="233731" rtlCol="0" anchor="ctr"/>
          <a:lstStyle>
            <a:lvl1pPr algn="ctr">
              <a:defRPr sz="6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467463" tIns="233731" rIns="467463" bIns="233731" rtlCol="0" anchor="ctr"/>
          <a:lstStyle>
            <a:lvl1pPr algn="r">
              <a:defRPr sz="6200">
                <a:solidFill>
                  <a:schemeClr val="tx1">
                    <a:tint val="75000"/>
                  </a:schemeClr>
                </a:solidFill>
              </a:defRPr>
            </a:lvl1pPr>
          </a:lstStyle>
          <a:p>
            <a:fld id="{B70E83C0-DF2B-F149-A92D-F41C388DF6CA}" type="slidenum">
              <a:rPr lang="en-US" smtClean="0"/>
              <a:t>‹#›</a:t>
            </a:fld>
            <a:endParaRPr lang="en-US" dirty="0"/>
          </a:p>
        </p:txBody>
      </p:sp>
    </p:spTree>
    <p:extLst>
      <p:ext uri="{BB962C8B-B14F-4D97-AF65-F5344CB8AC3E}">
        <p14:creationId xmlns:p14="http://schemas.microsoft.com/office/powerpoint/2010/main" val="792997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37310" rtl="0" eaLnBrk="1" latinLnBrk="0" hangingPunct="1">
        <a:spcBef>
          <a:spcPct val="0"/>
        </a:spcBef>
        <a:buNone/>
        <a:defRPr sz="22400" kern="1200">
          <a:solidFill>
            <a:schemeClr val="tx1"/>
          </a:solidFill>
          <a:latin typeface="+mj-lt"/>
          <a:ea typeface="+mj-ea"/>
          <a:cs typeface="+mj-cs"/>
        </a:defRPr>
      </a:lvl1pPr>
    </p:titleStyle>
    <p:bodyStyle>
      <a:lvl1pPr marL="1752982" indent="-1752982" algn="l" defTabSz="2337310" rtl="0" eaLnBrk="1" latinLnBrk="0" hangingPunct="1">
        <a:spcBef>
          <a:spcPct val="20000"/>
        </a:spcBef>
        <a:buFont typeface="Arial"/>
        <a:buChar char="•"/>
        <a:defRPr sz="16300" kern="1200">
          <a:solidFill>
            <a:schemeClr val="tx1"/>
          </a:solidFill>
          <a:latin typeface="+mn-lt"/>
          <a:ea typeface="+mn-ea"/>
          <a:cs typeface="+mn-cs"/>
        </a:defRPr>
      </a:lvl1pPr>
      <a:lvl2pPr marL="3798129" indent="-1460819" algn="l" defTabSz="2337310" rtl="0" eaLnBrk="1" latinLnBrk="0" hangingPunct="1">
        <a:spcBef>
          <a:spcPct val="20000"/>
        </a:spcBef>
        <a:buFont typeface="Arial"/>
        <a:buChar char="–"/>
        <a:defRPr sz="14300" kern="1200">
          <a:solidFill>
            <a:schemeClr val="tx1"/>
          </a:solidFill>
          <a:latin typeface="+mn-lt"/>
          <a:ea typeface="+mn-ea"/>
          <a:cs typeface="+mn-cs"/>
        </a:defRPr>
      </a:lvl2pPr>
      <a:lvl3pPr marL="5843274" indent="-1168655" algn="l" defTabSz="2337310" rtl="0" eaLnBrk="1" latinLnBrk="0" hangingPunct="1">
        <a:spcBef>
          <a:spcPct val="20000"/>
        </a:spcBef>
        <a:buFont typeface="Arial"/>
        <a:buChar char="•"/>
        <a:defRPr sz="12200" kern="1200">
          <a:solidFill>
            <a:schemeClr val="tx1"/>
          </a:solidFill>
          <a:latin typeface="+mn-lt"/>
          <a:ea typeface="+mn-ea"/>
          <a:cs typeface="+mn-cs"/>
        </a:defRPr>
      </a:lvl3pPr>
      <a:lvl4pPr marL="8180584" indent="-1168655" algn="l" defTabSz="2337310" rtl="0" eaLnBrk="1" latinLnBrk="0" hangingPunct="1">
        <a:spcBef>
          <a:spcPct val="20000"/>
        </a:spcBef>
        <a:buFont typeface="Arial"/>
        <a:buChar char="–"/>
        <a:defRPr sz="10200" kern="1200">
          <a:solidFill>
            <a:schemeClr val="tx1"/>
          </a:solidFill>
          <a:latin typeface="+mn-lt"/>
          <a:ea typeface="+mn-ea"/>
          <a:cs typeface="+mn-cs"/>
        </a:defRPr>
      </a:lvl4pPr>
      <a:lvl5pPr marL="10517893" indent="-1168655" algn="l" defTabSz="2337310" rtl="0" eaLnBrk="1" latinLnBrk="0" hangingPunct="1">
        <a:spcBef>
          <a:spcPct val="20000"/>
        </a:spcBef>
        <a:buFont typeface="Arial"/>
        <a:buChar char="»"/>
        <a:defRPr sz="10200" kern="1200">
          <a:solidFill>
            <a:schemeClr val="tx1"/>
          </a:solidFill>
          <a:latin typeface="+mn-lt"/>
          <a:ea typeface="+mn-ea"/>
          <a:cs typeface="+mn-cs"/>
        </a:defRPr>
      </a:lvl5pPr>
      <a:lvl6pPr marL="12855202" indent="-1168655" algn="l" defTabSz="2337310" rtl="0" eaLnBrk="1" latinLnBrk="0" hangingPunct="1">
        <a:spcBef>
          <a:spcPct val="20000"/>
        </a:spcBef>
        <a:buFont typeface="Arial"/>
        <a:buChar char="•"/>
        <a:defRPr sz="10200" kern="1200">
          <a:solidFill>
            <a:schemeClr val="tx1"/>
          </a:solidFill>
          <a:latin typeface="+mn-lt"/>
          <a:ea typeface="+mn-ea"/>
          <a:cs typeface="+mn-cs"/>
        </a:defRPr>
      </a:lvl6pPr>
      <a:lvl7pPr marL="15192512" indent="-1168655" algn="l" defTabSz="2337310" rtl="0" eaLnBrk="1" latinLnBrk="0" hangingPunct="1">
        <a:spcBef>
          <a:spcPct val="20000"/>
        </a:spcBef>
        <a:buFont typeface="Arial"/>
        <a:buChar char="•"/>
        <a:defRPr sz="10200" kern="1200">
          <a:solidFill>
            <a:schemeClr val="tx1"/>
          </a:solidFill>
          <a:latin typeface="+mn-lt"/>
          <a:ea typeface="+mn-ea"/>
          <a:cs typeface="+mn-cs"/>
        </a:defRPr>
      </a:lvl7pPr>
      <a:lvl8pPr marL="17529822" indent="-1168655" algn="l" defTabSz="2337310" rtl="0" eaLnBrk="1" latinLnBrk="0" hangingPunct="1">
        <a:spcBef>
          <a:spcPct val="20000"/>
        </a:spcBef>
        <a:buFont typeface="Arial"/>
        <a:buChar char="•"/>
        <a:defRPr sz="10200" kern="1200">
          <a:solidFill>
            <a:schemeClr val="tx1"/>
          </a:solidFill>
          <a:latin typeface="+mn-lt"/>
          <a:ea typeface="+mn-ea"/>
          <a:cs typeface="+mn-cs"/>
        </a:defRPr>
      </a:lvl8pPr>
      <a:lvl9pPr marL="19867132" indent="-1168655" algn="l" defTabSz="2337310" rtl="0" eaLnBrk="1" latinLnBrk="0" hangingPunct="1">
        <a:spcBef>
          <a:spcPct val="20000"/>
        </a:spcBef>
        <a:buFont typeface="Arial"/>
        <a:buChar char="•"/>
        <a:defRPr sz="10200" kern="1200">
          <a:solidFill>
            <a:schemeClr val="tx1"/>
          </a:solidFill>
          <a:latin typeface="+mn-lt"/>
          <a:ea typeface="+mn-ea"/>
          <a:cs typeface="+mn-cs"/>
        </a:defRPr>
      </a:lvl9pPr>
    </p:bodyStyle>
    <p:otherStyle>
      <a:defPPr>
        <a:defRPr lang="en-US"/>
      </a:defPPr>
      <a:lvl1pPr marL="0" algn="l" defTabSz="2337310" rtl="0" eaLnBrk="1" latinLnBrk="0" hangingPunct="1">
        <a:defRPr sz="9200" kern="1200">
          <a:solidFill>
            <a:schemeClr val="tx1"/>
          </a:solidFill>
          <a:latin typeface="+mn-lt"/>
          <a:ea typeface="+mn-ea"/>
          <a:cs typeface="+mn-cs"/>
        </a:defRPr>
      </a:lvl1pPr>
      <a:lvl2pPr marL="2337310" algn="l" defTabSz="2337310" rtl="0" eaLnBrk="1" latinLnBrk="0" hangingPunct="1">
        <a:defRPr sz="9200" kern="1200">
          <a:solidFill>
            <a:schemeClr val="tx1"/>
          </a:solidFill>
          <a:latin typeface="+mn-lt"/>
          <a:ea typeface="+mn-ea"/>
          <a:cs typeface="+mn-cs"/>
        </a:defRPr>
      </a:lvl2pPr>
      <a:lvl3pPr marL="4674620" algn="l" defTabSz="2337310" rtl="0" eaLnBrk="1" latinLnBrk="0" hangingPunct="1">
        <a:defRPr sz="9200" kern="1200">
          <a:solidFill>
            <a:schemeClr val="tx1"/>
          </a:solidFill>
          <a:latin typeface="+mn-lt"/>
          <a:ea typeface="+mn-ea"/>
          <a:cs typeface="+mn-cs"/>
        </a:defRPr>
      </a:lvl3pPr>
      <a:lvl4pPr marL="7011929" algn="l" defTabSz="2337310" rtl="0" eaLnBrk="1" latinLnBrk="0" hangingPunct="1">
        <a:defRPr sz="9200" kern="1200">
          <a:solidFill>
            <a:schemeClr val="tx1"/>
          </a:solidFill>
          <a:latin typeface="+mn-lt"/>
          <a:ea typeface="+mn-ea"/>
          <a:cs typeface="+mn-cs"/>
        </a:defRPr>
      </a:lvl4pPr>
      <a:lvl5pPr marL="9349239" algn="l" defTabSz="2337310" rtl="0" eaLnBrk="1" latinLnBrk="0" hangingPunct="1">
        <a:defRPr sz="9200" kern="1200">
          <a:solidFill>
            <a:schemeClr val="tx1"/>
          </a:solidFill>
          <a:latin typeface="+mn-lt"/>
          <a:ea typeface="+mn-ea"/>
          <a:cs typeface="+mn-cs"/>
        </a:defRPr>
      </a:lvl5pPr>
      <a:lvl6pPr marL="11686548" algn="l" defTabSz="2337310" rtl="0" eaLnBrk="1" latinLnBrk="0" hangingPunct="1">
        <a:defRPr sz="9200" kern="1200">
          <a:solidFill>
            <a:schemeClr val="tx1"/>
          </a:solidFill>
          <a:latin typeface="+mn-lt"/>
          <a:ea typeface="+mn-ea"/>
          <a:cs typeface="+mn-cs"/>
        </a:defRPr>
      </a:lvl6pPr>
      <a:lvl7pPr marL="14023857" algn="l" defTabSz="2337310" rtl="0" eaLnBrk="1" latinLnBrk="0" hangingPunct="1">
        <a:defRPr sz="9200" kern="1200">
          <a:solidFill>
            <a:schemeClr val="tx1"/>
          </a:solidFill>
          <a:latin typeface="+mn-lt"/>
          <a:ea typeface="+mn-ea"/>
          <a:cs typeface="+mn-cs"/>
        </a:defRPr>
      </a:lvl7pPr>
      <a:lvl8pPr marL="16361167" algn="l" defTabSz="2337310" rtl="0" eaLnBrk="1" latinLnBrk="0" hangingPunct="1">
        <a:defRPr sz="9200" kern="1200">
          <a:solidFill>
            <a:schemeClr val="tx1"/>
          </a:solidFill>
          <a:latin typeface="+mn-lt"/>
          <a:ea typeface="+mn-ea"/>
          <a:cs typeface="+mn-cs"/>
        </a:defRPr>
      </a:lvl8pPr>
      <a:lvl9pPr marL="18698477" algn="l" defTabSz="2337310" rtl="0" eaLnBrk="1" latinLnBrk="0" hangingPunct="1">
        <a:defRPr sz="9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package" Target="../embeddings/Microsoft_Excel_Sheet1.xlsx"/><Relationship Id="rId13"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emf"/><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magnetohydr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7393" y="11136489"/>
            <a:ext cx="13641181" cy="7089938"/>
          </a:xfrm>
          <a:prstGeom prst="rect">
            <a:avLst/>
          </a:prstGeom>
        </p:spPr>
      </p:pic>
      <p:sp>
        <p:nvSpPr>
          <p:cNvPr id="4" name="Rectangle 3"/>
          <p:cNvSpPr/>
          <p:nvPr/>
        </p:nvSpPr>
        <p:spPr>
          <a:xfrm>
            <a:off x="855672" y="421648"/>
            <a:ext cx="49873679" cy="5684661"/>
          </a:xfrm>
          <a:prstGeom prst="rect">
            <a:avLst/>
          </a:prstGeom>
          <a:solidFill>
            <a:schemeClr val="bg1"/>
          </a:solidFill>
          <a:ln w="76200" cmpd="sng">
            <a:solidFill>
              <a:schemeClr val="tx2"/>
            </a:solidFill>
          </a:ln>
        </p:spPr>
        <p:style>
          <a:lnRef idx="1">
            <a:schemeClr val="accent1"/>
          </a:lnRef>
          <a:fillRef idx="3">
            <a:schemeClr val="accent1"/>
          </a:fillRef>
          <a:effectRef idx="2">
            <a:schemeClr val="accent1"/>
          </a:effectRef>
          <a:fontRef idx="minor">
            <a:schemeClr val="lt1"/>
          </a:fontRef>
        </p:style>
        <p:txBody>
          <a:bodyPr lIns="97388" tIns="48694" rIns="97388" bIns="48694" rtlCol="0" anchor="ctr"/>
          <a:lstStyle/>
          <a:p>
            <a:pPr algn="ctr"/>
            <a:endParaRPr lang="en-US" dirty="0"/>
          </a:p>
        </p:txBody>
      </p:sp>
      <p:sp>
        <p:nvSpPr>
          <p:cNvPr id="2" name="Title 1"/>
          <p:cNvSpPr>
            <a:spLocks noGrp="1"/>
          </p:cNvSpPr>
          <p:nvPr>
            <p:ph type="ctrTitle"/>
          </p:nvPr>
        </p:nvSpPr>
        <p:spPr>
          <a:xfrm>
            <a:off x="7464356" y="466098"/>
            <a:ext cx="36350015" cy="5684661"/>
          </a:xfrm>
        </p:spPr>
        <p:txBody>
          <a:bodyPr>
            <a:normAutofit fontScale="90000"/>
          </a:bodyPr>
          <a:lstStyle/>
          <a:p>
            <a:r>
              <a:rPr lang="en-US" sz="8900" b="1" dirty="0">
                <a:latin typeface="Arial"/>
                <a:cs typeface="Arial"/>
              </a:rPr>
              <a:t>Neuropsychophysiological </a:t>
            </a:r>
            <a:r>
              <a:rPr lang="en-US" sz="8900" b="1" dirty="0" smtClean="0">
                <a:latin typeface="Arial"/>
                <a:cs typeface="Arial"/>
              </a:rPr>
              <a:t>mapping following sleep restriction and extension: A 7T fMRI study</a:t>
            </a:r>
            <a:br>
              <a:rPr lang="en-US" sz="8900" b="1" dirty="0" smtClean="0">
                <a:latin typeface="Arial"/>
                <a:cs typeface="Arial"/>
              </a:rPr>
            </a:br>
            <a:r>
              <a:rPr lang="en-US" sz="5300" dirty="0" smtClean="0">
                <a:latin typeface="Arial"/>
                <a:cs typeface="Arial"/>
              </a:rPr>
              <a:t>Jennifer </a:t>
            </a:r>
            <a:r>
              <a:rPr lang="en-US" sz="5300" dirty="0">
                <a:latin typeface="Arial"/>
                <a:cs typeface="Arial"/>
              </a:rPr>
              <a:t>L. Robinson, Ph.D., </a:t>
            </a:r>
            <a:r>
              <a:rPr lang="en-US" sz="5300" dirty="0" smtClean="0">
                <a:latin typeface="Arial"/>
                <a:cs typeface="Arial"/>
              </a:rPr>
              <a:t>Jerry E. Murphy, Ashley C. Hill, Lauren </a:t>
            </a:r>
            <a:r>
              <a:rPr lang="en-US" sz="5300" dirty="0">
                <a:latin typeface="Arial"/>
                <a:cs typeface="Arial"/>
              </a:rPr>
              <a:t>A. J. Kirby, </a:t>
            </a:r>
            <a:r>
              <a:rPr lang="en-US" sz="5300" dirty="0" smtClean="0">
                <a:latin typeface="Arial"/>
                <a:cs typeface="Arial"/>
              </a:rPr>
              <a:t>Anna Kirkland, Cade Loftin, Ken Graap, M.Ed.*, Alan Macy</a:t>
            </a:r>
            <a:r>
              <a:rPr lang="en-US" sz="5300" dirty="0">
                <a:latin typeface="Arial"/>
                <a:cs typeface="Arial"/>
              </a:rPr>
              <a:t>, M.S.E.E.</a:t>
            </a:r>
            <a:r>
              <a:rPr lang="en-US" sz="5300" dirty="0" smtClean="0">
                <a:latin typeface="Arial"/>
                <a:cs typeface="Arial"/>
              </a:rPr>
              <a:t>*, Stephen A. Erath, Ph.D., &amp; Mona El-Sheikh, Ph.D.</a:t>
            </a:r>
            <a:br>
              <a:rPr lang="en-US" sz="5300" dirty="0" smtClean="0">
                <a:latin typeface="Arial"/>
                <a:cs typeface="Arial"/>
              </a:rPr>
            </a:br>
            <a:r>
              <a:rPr lang="en-US" sz="4000" dirty="0" smtClean="0">
                <a:latin typeface="Arial"/>
                <a:cs typeface="Arial"/>
              </a:rPr>
              <a:t>*= Author is an employee of Biopac Systems, Inc.  All other authors are affiliated with Auburn University.</a:t>
            </a:r>
            <a:br>
              <a:rPr lang="en-US" sz="4000" dirty="0" smtClean="0">
                <a:latin typeface="Arial"/>
                <a:cs typeface="Arial"/>
              </a:rPr>
            </a:br>
            <a:r>
              <a:rPr lang="en-US" sz="4300" i="1" dirty="0" smtClean="0">
                <a:solidFill>
                  <a:schemeClr val="accent6"/>
                </a:solidFill>
                <a:latin typeface="Arial"/>
                <a:cs typeface="Arial"/>
              </a:rPr>
              <a:t>For </a:t>
            </a:r>
            <a:r>
              <a:rPr lang="en-US" sz="4300" i="1" dirty="0">
                <a:solidFill>
                  <a:schemeClr val="accent6"/>
                </a:solidFill>
                <a:latin typeface="Arial"/>
                <a:cs typeface="Arial"/>
              </a:rPr>
              <a:t>reprint requests, please contact Jen Robinson at jrobinson@auburn.edu</a:t>
            </a:r>
          </a:p>
        </p:txBody>
      </p:sp>
      <p:sp>
        <p:nvSpPr>
          <p:cNvPr id="6" name="Rectangle 5"/>
          <p:cNvSpPr/>
          <p:nvPr/>
        </p:nvSpPr>
        <p:spPr>
          <a:xfrm>
            <a:off x="855672" y="8094051"/>
            <a:ext cx="16512116" cy="6653979"/>
          </a:xfrm>
          <a:prstGeom prst="rect">
            <a:avLst/>
          </a:prstGeom>
          <a:noFill/>
          <a:ln w="76200" cmpd="sng">
            <a:solidFill>
              <a:srgbClr val="1F497D"/>
            </a:solidFill>
          </a:ln>
          <a:effectLst/>
          <a:scene3d>
            <a:camera prst="orthographicFront"/>
            <a:lightRig rig="threePt" dir="t"/>
          </a:scene3d>
          <a:sp3d>
            <a:bevelT/>
          </a:sp3d>
        </p:spPr>
        <p:txBody>
          <a:bodyPr wrap="square" lIns="97388" tIns="48694" rIns="97388" bIns="48694">
            <a:spAutoFit/>
          </a:bodyPr>
          <a:lstStyle/>
          <a:p>
            <a:pPr algn="just"/>
            <a:r>
              <a:rPr lang="en-US" sz="3200" dirty="0">
                <a:latin typeface="Arial"/>
                <a:cs typeface="Arial"/>
              </a:rPr>
              <a:t>Sleep deprivation has been demonstrated to have a tremendous impact on peripheral and central nervous system function. However, our understanding of this interaction has been severely limited because of the lack of concomitant collection of peripheral physiological measures during functional magnetic resonance imaging (fMRI). Here, we present initial attempts at multichannel psychophysiological data collection during submillimeter 7T fMRI during cognitive performance following sleep restriction and extension. </a:t>
            </a:r>
            <a:endParaRPr lang="en-US" sz="3200" dirty="0" smtClean="0">
              <a:latin typeface="Arial"/>
              <a:cs typeface="Arial"/>
            </a:endParaRPr>
          </a:p>
          <a:p>
            <a:pPr defTabSz="4194108" eaLnBrk="0" hangingPunct="0">
              <a:spcBef>
                <a:spcPts val="600"/>
              </a:spcBef>
            </a:pPr>
            <a:r>
              <a:rPr lang="en-US" sz="3200" b="1" u="sng" dirty="0" smtClean="0">
                <a:latin typeface="Arial"/>
                <a:cs typeface="Arial"/>
              </a:rPr>
              <a:t>Overarching Study </a:t>
            </a:r>
            <a:r>
              <a:rPr lang="en-US" sz="3200" b="1" u="sng" dirty="0">
                <a:latin typeface="Arial"/>
                <a:cs typeface="Arial"/>
              </a:rPr>
              <a:t>Objectives </a:t>
            </a:r>
          </a:p>
          <a:p>
            <a:pPr algn="just" defTabSz="4194108" eaLnBrk="0" hangingPunct="0">
              <a:spcBef>
                <a:spcPts val="600"/>
              </a:spcBef>
            </a:pPr>
            <a:r>
              <a:rPr lang="en-US" sz="3200" dirty="0">
                <a:latin typeface="Arial"/>
                <a:cs typeface="Arial"/>
              </a:rPr>
              <a:t>Using a within-subject experimental design, we examined whether acute sleep restriction in typically developing young adolescents contributes to differential cortical and limbic activity (measured by </a:t>
            </a:r>
            <a:r>
              <a:rPr lang="en-US" sz="3200" dirty="0" smtClean="0">
                <a:latin typeface="Arial"/>
                <a:cs typeface="Arial"/>
              </a:rPr>
              <a:t>fMRI) </a:t>
            </a:r>
            <a:r>
              <a:rPr lang="en-US" sz="3200" dirty="0">
                <a:latin typeface="Arial"/>
                <a:cs typeface="Arial"/>
              </a:rPr>
              <a:t>in resting </a:t>
            </a:r>
            <a:r>
              <a:rPr lang="en-US" sz="3200" dirty="0" smtClean="0">
                <a:latin typeface="Arial"/>
                <a:cs typeface="Arial"/>
              </a:rPr>
              <a:t>state networks </a:t>
            </a:r>
            <a:r>
              <a:rPr lang="en-US" sz="3200" dirty="0">
                <a:latin typeface="Arial"/>
                <a:cs typeface="Arial"/>
              </a:rPr>
              <a:t>&amp; during </a:t>
            </a:r>
            <a:r>
              <a:rPr lang="en-US" sz="3200" dirty="0" smtClean="0">
                <a:latin typeface="Arial"/>
                <a:cs typeface="Arial"/>
              </a:rPr>
              <a:t>behavioral tasks.  In addition, we sought to understand the contributions of the brain on peripheral nervous system measures</a:t>
            </a:r>
            <a:r>
              <a:rPr lang="en-US" sz="3200" dirty="0" smtClean="0"/>
              <a:t>.  </a:t>
            </a:r>
            <a:endParaRPr lang="en-US" sz="3200" dirty="0"/>
          </a:p>
          <a:p>
            <a:pPr algn="just"/>
            <a:endParaRPr lang="en-US" sz="3200" dirty="0">
              <a:latin typeface="Arial"/>
              <a:cs typeface="Arial"/>
            </a:endParaRPr>
          </a:p>
        </p:txBody>
      </p:sp>
      <p:pic>
        <p:nvPicPr>
          <p:cNvPr id="11" name="Picture 10" descr="AU wordmark.ep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121" y="839612"/>
            <a:ext cx="6031085" cy="4634518"/>
          </a:xfrm>
          <a:prstGeom prst="rect">
            <a:avLst/>
          </a:prstGeom>
        </p:spPr>
      </p:pic>
      <p:sp>
        <p:nvSpPr>
          <p:cNvPr id="5" name="TextBox 4"/>
          <p:cNvSpPr txBox="1"/>
          <p:nvPr/>
        </p:nvSpPr>
        <p:spPr>
          <a:xfrm flipH="1">
            <a:off x="855670" y="6451911"/>
            <a:ext cx="16512117" cy="1283279"/>
          </a:xfrm>
          <a:prstGeom prst="rect">
            <a:avLst/>
          </a:prstGeom>
          <a:solidFill>
            <a:schemeClr val="accent1">
              <a:lumMod val="50000"/>
            </a:schemeClr>
          </a:solidFill>
          <a:ln w="76200" cmpd="sng">
            <a:solidFill>
              <a:schemeClr val="tx2"/>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chemeClr val="bg1"/>
                </a:solidFill>
                <a:latin typeface="Arial"/>
                <a:cs typeface="Arial"/>
              </a:rPr>
              <a:t>BACKGROUND</a:t>
            </a:r>
            <a:endParaRPr lang="en-US" sz="7700" dirty="0">
              <a:solidFill>
                <a:schemeClr val="bg1"/>
              </a:solidFill>
              <a:latin typeface="Arial"/>
              <a:cs typeface="Arial"/>
            </a:endParaRPr>
          </a:p>
        </p:txBody>
      </p:sp>
      <p:sp>
        <p:nvSpPr>
          <p:cNvPr id="9" name="TextBox 8"/>
          <p:cNvSpPr txBox="1"/>
          <p:nvPr/>
        </p:nvSpPr>
        <p:spPr>
          <a:xfrm flipH="1">
            <a:off x="806029" y="15276152"/>
            <a:ext cx="16561757" cy="1283279"/>
          </a:xfrm>
          <a:prstGeom prst="rect">
            <a:avLst/>
          </a:prstGeom>
          <a:solidFill>
            <a:schemeClr val="accent1">
              <a:lumMod val="50000"/>
            </a:schemeClr>
          </a:solidFill>
          <a:ln w="76200" cmpd="sng">
            <a:solidFill>
              <a:srgbClr val="1F497D"/>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rgbClr val="FFFFFF"/>
                </a:solidFill>
                <a:latin typeface="Arial"/>
                <a:cs typeface="Arial"/>
              </a:rPr>
              <a:t>METHODS</a:t>
            </a:r>
            <a:endParaRPr lang="en-US" sz="7700" dirty="0">
              <a:solidFill>
                <a:srgbClr val="FFFFFF"/>
              </a:solidFill>
              <a:latin typeface="Arial"/>
              <a:cs typeface="Arial"/>
            </a:endParaRPr>
          </a:p>
        </p:txBody>
      </p:sp>
      <p:sp>
        <p:nvSpPr>
          <p:cNvPr id="10" name="Rectangle 9"/>
          <p:cNvSpPr/>
          <p:nvPr/>
        </p:nvSpPr>
        <p:spPr>
          <a:xfrm>
            <a:off x="855672" y="16994229"/>
            <a:ext cx="16512114" cy="20673210"/>
          </a:xfrm>
          <a:prstGeom prst="rect">
            <a:avLst/>
          </a:prstGeom>
          <a:ln w="76200" cmpd="sng">
            <a:solidFill>
              <a:srgbClr val="1F497D"/>
            </a:solidFill>
          </a:ln>
          <a:scene3d>
            <a:camera prst="orthographicFront"/>
            <a:lightRig rig="threePt" dir="t"/>
          </a:scene3d>
          <a:sp3d>
            <a:bevelT/>
          </a:sp3d>
        </p:spPr>
        <p:txBody>
          <a:bodyPr wrap="square" lIns="97388" tIns="48694" rIns="97388" bIns="48694">
            <a:spAutoFit/>
          </a:bodyPr>
          <a:lstStyle/>
          <a:p>
            <a:pPr algn="just"/>
            <a:r>
              <a:rPr lang="en-US" sz="3200" b="1" u="sng" dirty="0" smtClean="0">
                <a:latin typeface="Arial"/>
                <a:cs typeface="Arial"/>
              </a:rPr>
              <a:t>Study Design</a:t>
            </a:r>
          </a:p>
          <a:p>
            <a:pPr marL="436855" indent="-436855" algn="just" defTabSz="5175514">
              <a:buFont typeface="Arial" panose="020B0604020202020204" pitchFamily="34" charset="0"/>
              <a:buChar char="•"/>
            </a:pPr>
            <a:r>
              <a:rPr lang="en-US" sz="3200" dirty="0" smtClean="0">
                <a:latin typeface="Arial"/>
                <a:cs typeface="Arial"/>
              </a:rPr>
              <a:t>7 youth </a:t>
            </a:r>
            <a:r>
              <a:rPr lang="en-US" sz="3200" dirty="0">
                <a:latin typeface="Arial"/>
                <a:cs typeface="Arial"/>
              </a:rPr>
              <a:t>participated in 2 experimental conditions (Fridays), counterbalanced, one week apart.</a:t>
            </a:r>
          </a:p>
          <a:p>
            <a:pPr marL="436855" indent="-436855" algn="just" defTabSz="5175514">
              <a:spcBef>
                <a:spcPts val="600"/>
              </a:spcBef>
              <a:buFont typeface="Arial" panose="020B0604020202020204" pitchFamily="34" charset="0"/>
              <a:buChar char="•"/>
            </a:pPr>
            <a:r>
              <a:rPr lang="en-US" sz="3200" u="sng" dirty="0">
                <a:latin typeface="Arial"/>
                <a:cs typeface="Arial"/>
              </a:rPr>
              <a:t>Sleep Restriction</a:t>
            </a:r>
            <a:r>
              <a:rPr lang="en-US" sz="3200" dirty="0">
                <a:latin typeface="Arial"/>
                <a:cs typeface="Arial"/>
              </a:rPr>
              <a:t>: 4 </a:t>
            </a:r>
            <a:r>
              <a:rPr lang="en-US" sz="3200" dirty="0" smtClean="0">
                <a:latin typeface="Arial"/>
                <a:cs typeface="Arial"/>
              </a:rPr>
              <a:t>hours </a:t>
            </a:r>
            <a:r>
              <a:rPr lang="en-US" sz="3200" dirty="0">
                <a:latin typeface="Arial"/>
                <a:cs typeface="Arial"/>
              </a:rPr>
              <a:t>in bed (2-6 AM for 8 AM scans; 3-7 </a:t>
            </a:r>
            <a:r>
              <a:rPr lang="en-US" sz="3200" dirty="0" smtClean="0">
                <a:latin typeface="Arial"/>
                <a:cs typeface="Arial"/>
              </a:rPr>
              <a:t>AM for </a:t>
            </a:r>
            <a:r>
              <a:rPr lang="en-US" sz="3200" dirty="0">
                <a:latin typeface="Arial"/>
                <a:cs typeface="Arial"/>
              </a:rPr>
              <a:t>9 AM scans</a:t>
            </a:r>
            <a:r>
              <a:rPr lang="en-US" sz="3200" dirty="0" smtClean="0">
                <a:latin typeface="Arial"/>
                <a:cs typeface="Arial"/>
              </a:rPr>
              <a:t>)</a:t>
            </a:r>
            <a:endParaRPr lang="en-US" sz="3200" dirty="0">
              <a:latin typeface="Arial"/>
              <a:cs typeface="Arial"/>
            </a:endParaRPr>
          </a:p>
          <a:p>
            <a:pPr marL="436855" indent="-436855" algn="just" defTabSz="5175514">
              <a:spcBef>
                <a:spcPts val="600"/>
              </a:spcBef>
              <a:buFont typeface="Arial" panose="020B0604020202020204" pitchFamily="34" charset="0"/>
              <a:buChar char="•"/>
            </a:pPr>
            <a:r>
              <a:rPr lang="en-US" sz="3200" u="sng" dirty="0" smtClean="0">
                <a:latin typeface="Arial"/>
                <a:cs typeface="Arial"/>
              </a:rPr>
              <a:t>“</a:t>
            </a:r>
            <a:r>
              <a:rPr lang="en-US" sz="3200" u="sng" dirty="0">
                <a:latin typeface="Arial"/>
                <a:cs typeface="Arial"/>
              </a:rPr>
              <a:t>Normal Sleep</a:t>
            </a:r>
            <a:r>
              <a:rPr lang="en-US" sz="3200" dirty="0">
                <a:latin typeface="Arial"/>
                <a:cs typeface="Arial"/>
              </a:rPr>
              <a:t>”: 8 </a:t>
            </a:r>
            <a:r>
              <a:rPr lang="en-US" sz="3200" dirty="0" smtClean="0">
                <a:latin typeface="Arial"/>
                <a:cs typeface="Arial"/>
              </a:rPr>
              <a:t>hours </a:t>
            </a:r>
            <a:r>
              <a:rPr lang="en-US" sz="3200" dirty="0">
                <a:latin typeface="Arial"/>
                <a:cs typeface="Arial"/>
              </a:rPr>
              <a:t>in bed (10 PM – 6 AM or </a:t>
            </a:r>
            <a:r>
              <a:rPr lang="en-US" sz="3200" dirty="0" smtClean="0">
                <a:latin typeface="Arial"/>
                <a:cs typeface="Arial"/>
              </a:rPr>
              <a:t>11 PM - 7 AM)</a:t>
            </a:r>
          </a:p>
          <a:p>
            <a:pPr marL="436855" indent="-436855" algn="just" defTabSz="5175514">
              <a:spcBef>
                <a:spcPts val="600"/>
              </a:spcBef>
              <a:buFont typeface="Arial" panose="020B0604020202020204" pitchFamily="34" charset="0"/>
              <a:buChar char="•"/>
            </a:pPr>
            <a:r>
              <a:rPr lang="en-US" sz="3200" dirty="0">
                <a:latin typeface="Arial"/>
                <a:cs typeface="Arial"/>
              </a:rPr>
              <a:t>A</a:t>
            </a:r>
            <a:r>
              <a:rPr lang="en-US" sz="3200" dirty="0" smtClean="0">
                <a:latin typeface="Arial"/>
                <a:cs typeface="Arial"/>
              </a:rPr>
              <a:t>ctigraphy</a:t>
            </a:r>
            <a:r>
              <a:rPr lang="en-US" sz="3200" dirty="0">
                <a:latin typeface="Arial"/>
                <a:cs typeface="Arial"/>
              </a:rPr>
              <a:t>-based </a:t>
            </a:r>
            <a:r>
              <a:rPr lang="en-US" sz="3200" dirty="0" smtClean="0">
                <a:latin typeface="Arial"/>
                <a:cs typeface="Arial"/>
              </a:rPr>
              <a:t>and research assistant manipulation checks</a:t>
            </a:r>
          </a:p>
          <a:p>
            <a:pPr marL="2774165" lvl="1" indent="-436855" algn="just" defTabSz="5175514">
              <a:spcBef>
                <a:spcPts val="600"/>
              </a:spcBef>
              <a:buFont typeface="Arial" panose="020B0604020202020204" pitchFamily="34" charset="0"/>
              <a:buChar char="•"/>
            </a:pPr>
            <a:r>
              <a:rPr lang="en-US" sz="3200" dirty="0" smtClean="0">
                <a:latin typeface="Arial"/>
                <a:cs typeface="Arial"/>
              </a:rPr>
              <a:t>Research assistants phoned the adolescents every 30 minutes when they were instructed to stay awake (sleep restriction) and woke them up at the specified time</a:t>
            </a:r>
          </a:p>
          <a:p>
            <a:pPr marL="2774165" lvl="1" indent="-436855" algn="just" defTabSz="5175514">
              <a:spcBef>
                <a:spcPts val="600"/>
              </a:spcBef>
              <a:buFont typeface="Arial" panose="020B0604020202020204" pitchFamily="34" charset="0"/>
              <a:buChar char="•"/>
            </a:pPr>
            <a:r>
              <a:rPr lang="en-US" sz="3200" dirty="0" smtClean="0">
                <a:latin typeface="Arial"/>
                <a:cs typeface="Arial"/>
              </a:rPr>
              <a:t>Actigraphy data verified adherence to the protocol</a:t>
            </a:r>
          </a:p>
          <a:p>
            <a:pPr marL="436855" indent="-436855" algn="just" defTabSz="5175514">
              <a:buFont typeface="Arial" panose="020B0604020202020204" pitchFamily="34" charset="0"/>
              <a:buChar char="•"/>
            </a:pPr>
            <a:r>
              <a:rPr lang="en-US" sz="3200" dirty="0" smtClean="0">
                <a:latin typeface="Arial"/>
                <a:cs typeface="Arial"/>
              </a:rPr>
              <a:t>Each </a:t>
            </a:r>
            <a:r>
              <a:rPr lang="en-US" sz="3200" dirty="0">
                <a:latin typeface="Arial"/>
                <a:cs typeface="Arial"/>
              </a:rPr>
              <a:t>sleep manipulation followed by an fMRI scan the next morning (Saturdays</a:t>
            </a:r>
            <a:r>
              <a:rPr lang="en-US" sz="3200" dirty="0" smtClean="0">
                <a:latin typeface="Arial"/>
                <a:cs typeface="Arial"/>
              </a:rPr>
              <a:t>)</a:t>
            </a:r>
            <a:endParaRPr lang="en-US" sz="3200" dirty="0">
              <a:latin typeface="Arial"/>
              <a:cs typeface="Arial"/>
            </a:endParaRPr>
          </a:p>
          <a:p>
            <a:pPr marL="436855" indent="-436855" algn="just" defTabSz="5175514">
              <a:buFont typeface="Arial" panose="020B0604020202020204" pitchFamily="34" charset="0"/>
              <a:buChar char="•"/>
            </a:pPr>
            <a:r>
              <a:rPr lang="en-US" sz="3200" dirty="0" smtClean="0">
                <a:latin typeface="Arial"/>
                <a:cs typeface="Arial"/>
              </a:rPr>
              <a:t>Data presented in this poster only presents results from a single behavioral risk-taking task.  </a:t>
            </a:r>
            <a:endParaRPr lang="en-US" sz="3200" dirty="0">
              <a:latin typeface="Arial"/>
              <a:cs typeface="Arial"/>
            </a:endParaRPr>
          </a:p>
          <a:p>
            <a:pPr algn="just"/>
            <a:endParaRPr lang="en-US" sz="3200" dirty="0" smtClean="0">
              <a:latin typeface="Arial"/>
              <a:cs typeface="Arial"/>
            </a:endParaRPr>
          </a:p>
          <a:p>
            <a:pPr algn="just"/>
            <a:r>
              <a:rPr lang="en-US" sz="3200" b="1" dirty="0" smtClean="0">
                <a:latin typeface="Arial"/>
                <a:cs typeface="Arial"/>
              </a:rPr>
              <a:t>Psychophysiology. </a:t>
            </a:r>
            <a:r>
              <a:rPr lang="en-US" sz="3200" dirty="0" smtClean="0">
                <a:latin typeface="Arial"/>
                <a:cs typeface="Arial"/>
              </a:rPr>
              <a:t>Data </a:t>
            </a:r>
            <a:r>
              <a:rPr lang="en-US" sz="3200" dirty="0">
                <a:latin typeface="Arial"/>
                <a:cs typeface="Arial"/>
              </a:rPr>
              <a:t>were </a:t>
            </a:r>
            <a:r>
              <a:rPr lang="en-US" sz="3200" dirty="0" smtClean="0">
                <a:latin typeface="Arial"/>
                <a:cs typeface="Arial"/>
              </a:rPr>
              <a:t>using </a:t>
            </a:r>
            <a:r>
              <a:rPr lang="en-US" sz="3200" dirty="0">
                <a:latin typeface="Arial"/>
                <a:cs typeface="Arial"/>
              </a:rPr>
              <a:t>BIOPAC MRI-compatible modules, leads, and electrodes. Electrocardiograph (ECG), respiration, and electrodermal activity (EDA) were collected during simultaneous high-</a:t>
            </a:r>
            <a:r>
              <a:rPr lang="en-US" sz="3200" dirty="0" smtClean="0">
                <a:latin typeface="Arial"/>
                <a:cs typeface="Arial"/>
              </a:rPr>
              <a:t>resolution (i.e., submillimeter) </a:t>
            </a:r>
            <a:r>
              <a:rPr lang="en-US" sz="3200" dirty="0">
                <a:latin typeface="Arial"/>
                <a:cs typeface="Arial"/>
              </a:rPr>
              <a:t>fMRI. Respiration, EDA, and basic cardiovascular measures were derived after signal processing to remove scanning artifacts. EDA and respiration signals were reliably extracted and minimally affected by the simultaneous acquisition. ECG signals were more vulnerable to scanning parameters, and thus more difficult to extract. </a:t>
            </a:r>
            <a:endParaRPr lang="en-US" sz="3200" dirty="0" smtClean="0">
              <a:latin typeface="Arial"/>
              <a:cs typeface="Arial"/>
            </a:endParaRPr>
          </a:p>
          <a:p>
            <a:pPr algn="just"/>
            <a:endParaRPr lang="en-US" sz="3200" dirty="0" smtClean="0">
              <a:latin typeface="Arial"/>
              <a:cs typeface="Arial"/>
            </a:endParaRPr>
          </a:p>
          <a:p>
            <a:pPr algn="just"/>
            <a:r>
              <a:rPr lang="en-US" sz="3200" b="1" dirty="0">
                <a:latin typeface="Arial"/>
                <a:cs typeface="Arial"/>
              </a:rPr>
              <a:t>FMRI Scanning. </a:t>
            </a:r>
            <a:r>
              <a:rPr lang="en-US" sz="3200" dirty="0">
                <a:latin typeface="Arial"/>
                <a:cs typeface="Arial"/>
              </a:rPr>
              <a:t>Scanning was carried out on a Siemens 7T MAGNETOM scanner with 32-channel </a:t>
            </a:r>
            <a:r>
              <a:rPr lang="en-US" sz="3200" dirty="0" smtClean="0">
                <a:latin typeface="Arial"/>
                <a:cs typeface="Arial"/>
              </a:rPr>
              <a:t>head coil. </a:t>
            </a:r>
            <a:r>
              <a:rPr lang="en-US" sz="3200" dirty="0">
                <a:latin typeface="Arial"/>
                <a:cs typeface="Arial"/>
              </a:rPr>
              <a:t>All functional scanning sequences had the following parameters: 37 slices acquired parallel to the AC-PC line,  0.85mmx0.85mmx1.5mm voxels, TR/TE: 3000/28ms, 70° flip angle, base/phase resolution 234/100, A&gt;P phase-encode direction, iPAT GRAPPA acceleration factor = 3, interleaved acquisition.  </a:t>
            </a:r>
            <a:endParaRPr lang="en-US" sz="3200" dirty="0" smtClean="0">
              <a:latin typeface="Arial"/>
              <a:cs typeface="Arial"/>
            </a:endParaRPr>
          </a:p>
          <a:p>
            <a:pPr algn="just"/>
            <a:endParaRPr lang="en-US" sz="3200" dirty="0" smtClean="0">
              <a:latin typeface="Arial"/>
              <a:cs typeface="Arial"/>
            </a:endParaRPr>
          </a:p>
          <a:p>
            <a:pPr defTabSz="5175514"/>
            <a:r>
              <a:rPr lang="en-US" sz="3200" b="1" u="sng" dirty="0">
                <a:latin typeface="Arial"/>
                <a:cs typeface="Arial"/>
              </a:rPr>
              <a:t>Balloon Analogue </a:t>
            </a:r>
            <a:r>
              <a:rPr lang="en-US" sz="3200" b="1" u="sng" dirty="0" smtClean="0">
                <a:latin typeface="Arial"/>
                <a:cs typeface="Arial"/>
              </a:rPr>
              <a:t>Risk-Taking </a:t>
            </a:r>
            <a:r>
              <a:rPr lang="en-US" sz="3200" b="1" u="sng" dirty="0">
                <a:latin typeface="Arial"/>
                <a:cs typeface="Arial"/>
              </a:rPr>
              <a:t>Task (BART</a:t>
            </a:r>
            <a:r>
              <a:rPr lang="en-US" sz="3200" b="1" u="sng" dirty="0" smtClean="0">
                <a:latin typeface="Arial"/>
                <a:cs typeface="Arial"/>
              </a:rPr>
              <a:t>) </a:t>
            </a:r>
            <a:endParaRPr lang="en-US" sz="3200" b="1" u="sng" dirty="0">
              <a:latin typeface="Arial"/>
              <a:cs typeface="Arial"/>
            </a:endParaRPr>
          </a:p>
          <a:p>
            <a:pPr marL="457200" indent="-457200" defTabSz="5175514">
              <a:buFont typeface="Arial" panose="020B0604020202020204" pitchFamily="34" charset="0"/>
              <a:buChar char="•"/>
            </a:pPr>
            <a:r>
              <a:rPr lang="en-US" sz="3200" dirty="0">
                <a:latin typeface="Arial"/>
                <a:cs typeface="Arial"/>
              </a:rPr>
              <a:t>BART</a:t>
            </a:r>
            <a:r>
              <a:rPr lang="en-US" sz="3200" b="1" dirty="0">
                <a:latin typeface="Arial"/>
                <a:cs typeface="Arial"/>
              </a:rPr>
              <a:t> </a:t>
            </a:r>
            <a:r>
              <a:rPr lang="en-US" sz="3200" dirty="0">
                <a:latin typeface="Arial"/>
                <a:cs typeface="Arial"/>
              </a:rPr>
              <a:t>is a computerized measure of risk taking behavior and has sensitivity in determining neural network differences in populations with varying levels of risk-sensitivity. </a:t>
            </a:r>
          </a:p>
          <a:p>
            <a:pPr marL="457200" indent="-457200" defTabSz="5175514">
              <a:buFont typeface="Arial" panose="020B0604020202020204" pitchFamily="34" charset="0"/>
              <a:buChar char="•"/>
            </a:pPr>
            <a:r>
              <a:rPr lang="en-US" sz="3200" dirty="0">
                <a:latin typeface="Arial"/>
                <a:cs typeface="Arial"/>
              </a:rPr>
              <a:t>Networks associated with the BART include the amygdala, caudate and putamen, involved in the processing of reward-relevant stimuli, and implicated in aberrant functioning in sleep-deprived populations (Bell-McGinty et al., 2004)</a:t>
            </a:r>
            <a:r>
              <a:rPr lang="en-US" sz="3200" dirty="0" smtClean="0">
                <a:latin typeface="Arial"/>
                <a:cs typeface="Arial"/>
              </a:rPr>
              <a:t>.</a:t>
            </a:r>
            <a:endParaRPr lang="en-US" sz="3200" dirty="0">
              <a:latin typeface="Arial"/>
              <a:cs typeface="Arial"/>
            </a:endParaRPr>
          </a:p>
          <a:p>
            <a:pPr marL="457200" indent="-457200" defTabSz="5175514">
              <a:buFont typeface="Arial" panose="020B0604020202020204" pitchFamily="34" charset="0"/>
              <a:buChar char="•"/>
            </a:pPr>
            <a:r>
              <a:rPr lang="en-US" sz="3200" dirty="0">
                <a:latin typeface="Arial"/>
                <a:cs typeface="Arial"/>
              </a:rPr>
              <a:t>Youth are presented with a balloon that they can pump up to earn points. The balloon can ‘pop’ at any time and the more the balloon inflates, the more points they earn. They can stop inflating the balloon and collect the points earned for that trial at any time. If the balloon pops, the points earned from that trial are lost. Youth are not informed about the balloons breakpoints, which occur at random. </a:t>
            </a:r>
          </a:p>
          <a:p>
            <a:pPr marL="457200" indent="-457200" defTabSz="5175514">
              <a:buFont typeface="Arial" panose="020B0604020202020204" pitchFamily="34" charset="0"/>
              <a:buChar char="•"/>
            </a:pPr>
            <a:r>
              <a:rPr lang="en-US" sz="3200" dirty="0" smtClean="0">
                <a:latin typeface="Arial"/>
                <a:cs typeface="Arial"/>
              </a:rPr>
              <a:t>The </a:t>
            </a:r>
            <a:r>
              <a:rPr lang="en-US" sz="3200" dirty="0">
                <a:latin typeface="Arial"/>
                <a:cs typeface="Arial"/>
              </a:rPr>
              <a:t>task lasted 6 min (120 volumes collected). </a:t>
            </a:r>
          </a:p>
        </p:txBody>
      </p:sp>
      <p:sp>
        <p:nvSpPr>
          <p:cNvPr id="12" name="TextBox 11"/>
          <p:cNvSpPr txBox="1"/>
          <p:nvPr/>
        </p:nvSpPr>
        <p:spPr>
          <a:xfrm flipH="1">
            <a:off x="37084833" y="6451911"/>
            <a:ext cx="13644517" cy="1283279"/>
          </a:xfrm>
          <a:prstGeom prst="rect">
            <a:avLst/>
          </a:prstGeom>
          <a:solidFill>
            <a:srgbClr val="254061"/>
          </a:solidFill>
          <a:ln w="76200" cmpd="sng">
            <a:solidFill>
              <a:srgbClr val="1F497D"/>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rgbClr val="FFFFFF"/>
                </a:solidFill>
                <a:latin typeface="Arial"/>
                <a:cs typeface="Arial"/>
              </a:rPr>
              <a:t>RESULTS</a:t>
            </a:r>
            <a:endParaRPr lang="en-US" sz="7700" dirty="0">
              <a:solidFill>
                <a:srgbClr val="FFFFFF"/>
              </a:solidFill>
              <a:latin typeface="Arial"/>
              <a:cs typeface="Arial"/>
            </a:endParaRPr>
          </a:p>
        </p:txBody>
      </p:sp>
      <p:sp>
        <p:nvSpPr>
          <p:cNvPr id="21" name="TextBox 20"/>
          <p:cNvSpPr txBox="1"/>
          <p:nvPr/>
        </p:nvSpPr>
        <p:spPr>
          <a:xfrm flipH="1">
            <a:off x="37084833" y="27057111"/>
            <a:ext cx="13644518" cy="1283279"/>
          </a:xfrm>
          <a:prstGeom prst="rect">
            <a:avLst/>
          </a:prstGeom>
          <a:solidFill>
            <a:srgbClr val="254061"/>
          </a:solidFill>
          <a:ln w="76200" cmpd="sng">
            <a:solidFill>
              <a:srgbClr val="1F497D"/>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rgbClr val="FFFFFF"/>
                </a:solidFill>
                <a:latin typeface="Arial"/>
                <a:cs typeface="Arial"/>
              </a:rPr>
              <a:t>CONCLUSIONS</a:t>
            </a:r>
            <a:endParaRPr lang="en-US" sz="7700" dirty="0">
              <a:solidFill>
                <a:srgbClr val="FFFFFF"/>
              </a:solidFill>
              <a:latin typeface="Arial"/>
              <a:cs typeface="Arial"/>
            </a:endParaRPr>
          </a:p>
        </p:txBody>
      </p:sp>
      <p:sp>
        <p:nvSpPr>
          <p:cNvPr id="50" name="Rectangle 49"/>
          <p:cNvSpPr/>
          <p:nvPr/>
        </p:nvSpPr>
        <p:spPr>
          <a:xfrm>
            <a:off x="37084832" y="28843239"/>
            <a:ext cx="13644517" cy="6007649"/>
          </a:xfrm>
          <a:prstGeom prst="rect">
            <a:avLst/>
          </a:prstGeom>
          <a:noFill/>
          <a:ln w="76200" cmpd="sng">
            <a:solidFill>
              <a:srgbClr val="1F497D"/>
            </a:solidFill>
          </a:ln>
          <a:effectLst/>
          <a:scene3d>
            <a:camera prst="orthographicFront"/>
            <a:lightRig rig="threePt" dir="t"/>
          </a:scene3d>
          <a:sp3d>
            <a:bevelT/>
          </a:sp3d>
        </p:spPr>
        <p:txBody>
          <a:bodyPr wrap="square" lIns="97388" tIns="48694" rIns="97388" bIns="48694">
            <a:spAutoFit/>
          </a:bodyPr>
          <a:lstStyle/>
          <a:p>
            <a:pPr algn="just"/>
            <a:r>
              <a:rPr lang="en-US" sz="3200" dirty="0">
                <a:latin typeface="Arial"/>
                <a:cs typeface="Arial"/>
              </a:rPr>
              <a:t>Data reveal neuropsychophysiological correlates of peripheral autonomic signals, dependent on the context (sleep </a:t>
            </a:r>
            <a:r>
              <a:rPr lang="en-US" sz="3200" dirty="0" smtClean="0">
                <a:latin typeface="Arial"/>
                <a:cs typeface="Arial"/>
              </a:rPr>
              <a:t>versus </a:t>
            </a:r>
            <a:r>
              <a:rPr lang="en-US" sz="3200" dirty="0">
                <a:latin typeface="Arial"/>
                <a:cs typeface="Arial"/>
              </a:rPr>
              <a:t>sleep </a:t>
            </a:r>
            <a:r>
              <a:rPr lang="en-US" sz="3200" dirty="0" smtClean="0">
                <a:latin typeface="Arial"/>
                <a:cs typeface="Arial"/>
              </a:rPr>
              <a:t>deprivation)</a:t>
            </a:r>
            <a:r>
              <a:rPr lang="en-US" sz="3200" dirty="0">
                <a:latin typeface="Arial"/>
                <a:cs typeface="Arial"/>
              </a:rPr>
              <a:t>. </a:t>
            </a:r>
            <a:r>
              <a:rPr lang="en-US" sz="3200" dirty="0" smtClean="0">
                <a:latin typeface="Arial"/>
                <a:cs typeface="Arial"/>
              </a:rPr>
              <a:t>These data are interpreted with caution given the small sample in this preliminary report. However, </a:t>
            </a:r>
            <a:r>
              <a:rPr lang="en-US" sz="3200" dirty="0">
                <a:latin typeface="Arial"/>
                <a:cs typeface="Arial"/>
              </a:rPr>
              <a:t>we successfully </a:t>
            </a:r>
            <a:r>
              <a:rPr lang="en-US" sz="3200" dirty="0" smtClean="0">
                <a:latin typeface="Arial"/>
                <a:cs typeface="Arial"/>
              </a:rPr>
              <a:t>demonstrate collection of </a:t>
            </a:r>
            <a:r>
              <a:rPr lang="en-US" sz="3200" dirty="0">
                <a:latin typeface="Arial"/>
                <a:cs typeface="Arial"/>
              </a:rPr>
              <a:t>submillimeter fMRI and multichannel psychophysiological data in an ultra-high field MR environment in adolescents under two conditions. Such data collection may allow for investigations that better characterize the neural and physiological processes underlying psychological constructs</a:t>
            </a:r>
            <a:r>
              <a:rPr lang="en-US" sz="3200" dirty="0" smtClean="0">
                <a:latin typeface="Arial"/>
                <a:cs typeface="Arial"/>
              </a:rPr>
              <a:t>.</a:t>
            </a:r>
          </a:p>
          <a:p>
            <a:pPr algn="just"/>
            <a:endParaRPr lang="en-US" sz="3200" dirty="0">
              <a:latin typeface="Arial"/>
              <a:cs typeface="Arial"/>
            </a:endParaRPr>
          </a:p>
          <a:p>
            <a:pPr algn="just"/>
            <a:r>
              <a:rPr lang="en-US" sz="3200" dirty="0" smtClean="0">
                <a:latin typeface="Arial"/>
                <a:cs typeface="Arial"/>
              </a:rPr>
              <a:t>Although not presented in this poster, we have now collected over 40 sessions of concomitant fMRI and psychophysiological measurements at ultra-high field in adolescents, with no adverse effects.   </a:t>
            </a:r>
          </a:p>
        </p:txBody>
      </p:sp>
      <p:pic>
        <p:nvPicPr>
          <p:cNvPr id="58" name="Picture 57" descr="ur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08480" y="839613"/>
            <a:ext cx="5958938" cy="1965676"/>
          </a:xfrm>
          <a:prstGeom prst="rect">
            <a:avLst/>
          </a:prstGeom>
        </p:spPr>
      </p:pic>
      <p:sp>
        <p:nvSpPr>
          <p:cNvPr id="35" name="Rectangle 34"/>
          <p:cNvSpPr/>
          <p:nvPr/>
        </p:nvSpPr>
        <p:spPr>
          <a:xfrm>
            <a:off x="17615126" y="31794992"/>
            <a:ext cx="19152513" cy="3052994"/>
          </a:xfrm>
          <a:prstGeom prst="rect">
            <a:avLst/>
          </a:prstGeom>
          <a:ln w="76200" cmpd="sng">
            <a:solidFill>
              <a:srgbClr val="1F497D"/>
            </a:solidFill>
          </a:ln>
          <a:scene3d>
            <a:camera prst="orthographicFront"/>
            <a:lightRig rig="threePt" dir="t"/>
          </a:scene3d>
          <a:sp3d>
            <a:bevelT/>
          </a:sp3d>
        </p:spPr>
        <p:txBody>
          <a:bodyPr wrap="square" lIns="97388" tIns="48694" rIns="97388" bIns="48694">
            <a:spAutoFit/>
          </a:bodyPr>
          <a:lstStyle/>
          <a:p>
            <a:pPr algn="just"/>
            <a:r>
              <a:rPr lang="en-US" sz="3200" dirty="0">
                <a:latin typeface="Arial"/>
                <a:cs typeface="Arial"/>
              </a:rPr>
              <a:t>Data were processed using FSL (</a:t>
            </a:r>
            <a:r>
              <a:rPr lang="en-US" sz="3200" dirty="0">
                <a:solidFill>
                  <a:srgbClr val="000000"/>
                </a:solidFill>
                <a:latin typeface="Arial"/>
                <a:cs typeface="Arial"/>
              </a:rPr>
              <a:t>http://fsl.fmrib.ox.ac.uk/fsl/fslwiki/</a:t>
            </a:r>
            <a:r>
              <a:rPr lang="en-US" sz="3200" dirty="0">
                <a:latin typeface="Arial"/>
                <a:cs typeface="Arial"/>
              </a:rPr>
              <a:t>).  Standard preprocessing steps were completed including brain extraction, Gaussian smoothing (5mm FWHM), and slice timing correction. Data were also motion corrected, with outliers </a:t>
            </a:r>
            <a:r>
              <a:rPr lang="en-US" sz="3200" dirty="0" smtClean="0">
                <a:latin typeface="Arial"/>
                <a:cs typeface="Arial"/>
              </a:rPr>
              <a:t>removed from </a:t>
            </a:r>
            <a:r>
              <a:rPr lang="en-US" sz="3200" dirty="0">
                <a:latin typeface="Arial"/>
                <a:cs typeface="Arial"/>
              </a:rPr>
              <a:t>subsequent GLM analyses (generated from fsl_motion_outliers). </a:t>
            </a:r>
            <a:r>
              <a:rPr lang="en-US" sz="3200" dirty="0" smtClean="0">
                <a:latin typeface="Arial"/>
                <a:cs typeface="Arial"/>
              </a:rPr>
              <a:t>Regressors </a:t>
            </a:r>
            <a:r>
              <a:rPr lang="en-US" sz="3200" dirty="0">
                <a:latin typeface="Arial"/>
                <a:cs typeface="Arial"/>
              </a:rPr>
              <a:t>of interest were extracted physiological timecourses corresponding to the TRs. </a:t>
            </a:r>
            <a:r>
              <a:rPr lang="en-US" sz="3200" dirty="0" smtClean="0">
                <a:latin typeface="Arial"/>
                <a:cs typeface="Arial"/>
              </a:rPr>
              <a:t>These </a:t>
            </a:r>
            <a:r>
              <a:rPr lang="en-US" sz="3200" dirty="0">
                <a:latin typeface="Arial"/>
                <a:cs typeface="Arial"/>
              </a:rPr>
              <a:t>included </a:t>
            </a:r>
            <a:r>
              <a:rPr lang="en-US" sz="3200" dirty="0" smtClean="0">
                <a:latin typeface="Arial"/>
                <a:cs typeface="Arial"/>
              </a:rPr>
              <a:t>ECG, EDA, and respiration. Group analyses were performed, controlling for within-subjects effects.  Data were thresholded at cluster and voxel FDR-corrected p&lt;0.05.   </a:t>
            </a:r>
            <a:endParaRPr lang="en-US" sz="3200" dirty="0">
              <a:latin typeface="Arial"/>
              <a:cs typeface="Arial"/>
            </a:endParaRPr>
          </a:p>
        </p:txBody>
      </p:sp>
      <p:sp>
        <p:nvSpPr>
          <p:cNvPr id="36" name="TextBox 35"/>
          <p:cNvSpPr txBox="1"/>
          <p:nvPr/>
        </p:nvSpPr>
        <p:spPr>
          <a:xfrm flipH="1">
            <a:off x="17615126" y="30260027"/>
            <a:ext cx="19152513" cy="1283279"/>
          </a:xfrm>
          <a:prstGeom prst="rect">
            <a:avLst/>
          </a:prstGeom>
          <a:solidFill>
            <a:srgbClr val="254061"/>
          </a:solidFill>
          <a:ln w="76200" cmpd="sng">
            <a:solidFill>
              <a:srgbClr val="1F497D"/>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rgbClr val="FFFFFF"/>
                </a:solidFill>
                <a:latin typeface="Arial"/>
                <a:cs typeface="Arial"/>
              </a:rPr>
              <a:t>FMRI PROCESSING</a:t>
            </a:r>
            <a:endParaRPr lang="en-US" sz="7700" dirty="0">
              <a:solidFill>
                <a:srgbClr val="FFFFFF"/>
              </a:solidFill>
              <a:latin typeface="Arial"/>
              <a:cs typeface="Arial"/>
            </a:endParaRPr>
          </a:p>
        </p:txBody>
      </p:sp>
      <p:sp>
        <p:nvSpPr>
          <p:cNvPr id="46" name="Rectangle 45"/>
          <p:cNvSpPr/>
          <p:nvPr/>
        </p:nvSpPr>
        <p:spPr>
          <a:xfrm>
            <a:off x="37084833" y="7998804"/>
            <a:ext cx="13644517" cy="7977420"/>
          </a:xfrm>
          <a:prstGeom prst="rect">
            <a:avLst/>
          </a:prstGeom>
          <a:ln w="76200" cmpd="sng">
            <a:solidFill>
              <a:srgbClr val="1F497D"/>
            </a:solidFill>
          </a:ln>
          <a:scene3d>
            <a:camera prst="orthographicFront"/>
            <a:lightRig rig="threePt" dir="t"/>
          </a:scene3d>
          <a:sp3d>
            <a:bevelT/>
          </a:sp3d>
        </p:spPr>
        <p:txBody>
          <a:bodyPr wrap="square" lIns="97388" tIns="48694" rIns="97388" bIns="48694">
            <a:spAutoFit/>
          </a:bodyPr>
          <a:lstStyle/>
          <a:p>
            <a:r>
              <a:rPr lang="en-US" sz="3200" b="1" dirty="0" smtClean="0">
                <a:latin typeface="Arial"/>
                <a:cs typeface="Arial"/>
              </a:rPr>
              <a:t>FMRI Differences in the BART Task. </a:t>
            </a:r>
            <a:r>
              <a:rPr lang="en-US" sz="3200" dirty="0" smtClean="0">
                <a:latin typeface="Arial"/>
                <a:cs typeface="Arial"/>
              </a:rPr>
              <a:t>During </a:t>
            </a:r>
            <a:r>
              <a:rPr lang="en-US" sz="3200" dirty="0">
                <a:latin typeface="Arial"/>
                <a:cs typeface="Arial"/>
              </a:rPr>
              <a:t>successful vs. unsuccessful trials, youth who had a normal night’s sleep engaged the cingulate cortex more than after a night of </a:t>
            </a:r>
            <a:r>
              <a:rPr lang="en-US" sz="3200" dirty="0" smtClean="0">
                <a:latin typeface="Arial"/>
                <a:cs typeface="Arial"/>
              </a:rPr>
              <a:t>sleep restriction. In contrast, compared </a:t>
            </a:r>
            <a:r>
              <a:rPr lang="en-US" sz="3200" dirty="0">
                <a:latin typeface="Arial"/>
                <a:cs typeface="Arial"/>
              </a:rPr>
              <a:t>to when they slept longer, sleep deprived youth had greater activation in the left amygdala, insula, and putamen on trials when they were unsuccessful (balloon popped) versus </a:t>
            </a:r>
            <a:r>
              <a:rPr lang="en-US" sz="3200" dirty="0" smtClean="0">
                <a:latin typeface="Arial"/>
                <a:cs typeface="Arial"/>
              </a:rPr>
              <a:t>successful. (Data not shown here)</a:t>
            </a:r>
            <a:endParaRPr lang="en-US" sz="3200" dirty="0">
              <a:latin typeface="Arial"/>
              <a:cs typeface="Arial"/>
            </a:endParaRPr>
          </a:p>
          <a:p>
            <a:pPr algn="just"/>
            <a:endParaRPr lang="en-US" sz="3200" dirty="0">
              <a:latin typeface="Arial"/>
              <a:cs typeface="Arial"/>
            </a:endParaRPr>
          </a:p>
          <a:p>
            <a:pPr algn="just"/>
            <a:r>
              <a:rPr lang="en-US" sz="3200" b="1" dirty="0" smtClean="0">
                <a:latin typeface="Arial"/>
                <a:cs typeface="Arial"/>
              </a:rPr>
              <a:t>FMRI Differences in Neuropsychophysiological Correlates. </a:t>
            </a:r>
            <a:r>
              <a:rPr lang="en-US" sz="3200" dirty="0">
                <a:latin typeface="Arial"/>
                <a:cs typeface="Arial"/>
              </a:rPr>
              <a:t>The only psychophysiological measurement that demonstrated differences in neural correlates between </a:t>
            </a:r>
            <a:r>
              <a:rPr lang="en-US" sz="3200" dirty="0" smtClean="0">
                <a:latin typeface="Arial"/>
                <a:cs typeface="Arial"/>
              </a:rPr>
              <a:t>conditions (i.e., sleep versus sleep deprivation) was ECG.  Specifically, the posterior cingulate (PCC; Brodmann Area [BA] 23/30/31), insula (BA 13), regions of the pre- and post-central gyri, and the precuneus/cuneus were all associated with ECG signals more </a:t>
            </a:r>
            <a:r>
              <a:rPr lang="en-US" sz="3200" smtClean="0">
                <a:latin typeface="Arial"/>
                <a:cs typeface="Arial"/>
              </a:rPr>
              <a:t>so </a:t>
            </a:r>
            <a:r>
              <a:rPr lang="en-US" sz="3200" smtClean="0">
                <a:latin typeface="Arial"/>
                <a:cs typeface="Arial"/>
              </a:rPr>
              <a:t>following </a:t>
            </a:r>
            <a:r>
              <a:rPr lang="en-US" sz="3200" dirty="0" smtClean="0">
                <a:latin typeface="Arial"/>
                <a:cs typeface="Arial"/>
              </a:rPr>
              <a:t>normal sleep compared to restricted sleep, suggesting that following a normal night’s sleep, cardiovascular autonomic control may be modulated by regions involved in cognitive processing and interoception.   </a:t>
            </a:r>
            <a:endParaRPr lang="en-US" sz="3200" dirty="0">
              <a:latin typeface="Arial"/>
              <a:cs typeface="Arial"/>
            </a:endParaRPr>
          </a:p>
        </p:txBody>
      </p:sp>
      <p:pic>
        <p:nvPicPr>
          <p:cNvPr id="29" name="Picture 28"/>
          <p:cNvPicPr>
            <a:picLocks noChangeAspect="1"/>
          </p:cNvPicPr>
          <p:nvPr/>
        </p:nvPicPr>
        <p:blipFill>
          <a:blip r:embed="rId7"/>
          <a:stretch>
            <a:fillRect/>
          </a:stretch>
        </p:blipFill>
        <p:spPr>
          <a:xfrm>
            <a:off x="24321254" y="35443138"/>
            <a:ext cx="2730584" cy="2730584"/>
          </a:xfrm>
          <a:prstGeom prst="rect">
            <a:avLst/>
          </a:prstGeom>
        </p:spPr>
      </p:pic>
      <p:pic>
        <p:nvPicPr>
          <p:cNvPr id="31" name="Picture 30" descr="canlab-design.png"/>
          <p:cNvPicPr>
            <a:picLocks noChangeAspect="1"/>
          </p:cNvPicPr>
          <p:nvPr/>
        </p:nvPicPr>
        <p:blipFill rotWithShape="1">
          <a:blip r:embed="rId8">
            <a:extLst>
              <a:ext uri="{28A0092B-C50C-407E-A947-70E740481C1C}">
                <a14:useLocalDpi xmlns:a14="http://schemas.microsoft.com/office/drawing/2010/main" val="0"/>
              </a:ext>
            </a:extLst>
          </a:blip>
          <a:srcRect l="25734" t="16785" r="25699" b="19897"/>
          <a:stretch/>
        </p:blipFill>
        <p:spPr>
          <a:xfrm>
            <a:off x="27051838" y="35443138"/>
            <a:ext cx="3302103" cy="2615881"/>
          </a:xfrm>
          <a:prstGeom prst="rect">
            <a:avLst/>
          </a:prstGeom>
        </p:spPr>
      </p:pic>
      <p:sp>
        <p:nvSpPr>
          <p:cNvPr id="34" name="TextBox 33"/>
          <p:cNvSpPr txBox="1"/>
          <p:nvPr/>
        </p:nvSpPr>
        <p:spPr>
          <a:xfrm flipH="1">
            <a:off x="17615126" y="6451911"/>
            <a:ext cx="19152513" cy="1283279"/>
          </a:xfrm>
          <a:prstGeom prst="rect">
            <a:avLst/>
          </a:prstGeom>
          <a:solidFill>
            <a:srgbClr val="254061"/>
          </a:solidFill>
          <a:ln w="76200" cmpd="sng">
            <a:solidFill>
              <a:srgbClr val="1F497D"/>
            </a:solidFill>
          </a:ln>
          <a:scene3d>
            <a:camera prst="orthographicFront"/>
            <a:lightRig rig="threePt" dir="t"/>
          </a:scene3d>
          <a:sp3d>
            <a:bevelT/>
          </a:sp3d>
        </p:spPr>
        <p:txBody>
          <a:bodyPr wrap="square" lIns="97388" tIns="48694" rIns="97388" bIns="48694" rtlCol="0">
            <a:spAutoFit/>
          </a:bodyPr>
          <a:lstStyle/>
          <a:p>
            <a:pPr algn="ctr"/>
            <a:r>
              <a:rPr lang="en-US" sz="7700" dirty="0" smtClean="0">
                <a:solidFill>
                  <a:srgbClr val="FFFFFF"/>
                </a:solidFill>
                <a:latin typeface="Arial"/>
                <a:cs typeface="Arial"/>
              </a:rPr>
              <a:t>PSYCHOPHYSIOLOGICAL PROCESSING</a:t>
            </a:r>
            <a:endParaRPr lang="en-US" sz="7700" dirty="0">
              <a:solidFill>
                <a:srgbClr val="FFFFFF"/>
              </a:solidFill>
              <a:latin typeface="Arial"/>
              <a:cs typeface="Arial"/>
            </a:endParaRPr>
          </a:p>
        </p:txBody>
      </p:sp>
      <p:sp>
        <p:nvSpPr>
          <p:cNvPr id="37" name="Rectangle 36"/>
          <p:cNvSpPr/>
          <p:nvPr/>
        </p:nvSpPr>
        <p:spPr>
          <a:xfrm>
            <a:off x="17615126" y="7998804"/>
            <a:ext cx="19152513" cy="21765817"/>
          </a:xfrm>
          <a:prstGeom prst="rect">
            <a:avLst/>
          </a:prstGeom>
          <a:ln w="76200" cmpd="sng">
            <a:solidFill>
              <a:srgbClr val="1F497D"/>
            </a:solidFill>
          </a:ln>
          <a:scene3d>
            <a:camera prst="orthographicFront"/>
            <a:lightRig rig="threePt" dir="t"/>
          </a:scene3d>
          <a:sp3d>
            <a:bevelT/>
          </a:sp3d>
        </p:spPr>
        <p:txBody>
          <a:bodyPr wrap="square" lIns="97388" tIns="48694" rIns="97388" bIns="48694">
            <a:spAutoFit/>
          </a:bodyPr>
          <a:lstStyle/>
          <a:p>
            <a:pPr algn="just"/>
            <a:r>
              <a:rPr lang="en-US" sz="3200" dirty="0">
                <a:latin typeface="Arial"/>
                <a:cs typeface="Arial"/>
              </a:rPr>
              <a:t>EMG, EDA, and basic cardiovascular measures were derived after signal processing to remove scanning artifacts. EMG and EDA signals were reliably extracted and minimally affected by the simultaneous acquisition. For EMG data, a comb-band stop filter (12.33Hz and up to the Nyquist frequency) was applied.  EDA data were subjected to a 10 Hz IIR low-pass filter to remove artifacts.  Respiratory signals were largely unaffected.  ECG signals were more vulnerable to scanning parameters, and highly distorted due to magnetohydrodynamic artifacts, thus a less automatic processing method was employed</a:t>
            </a:r>
            <a:r>
              <a:rPr lang="en-US" sz="3200" dirty="0" smtClean="0">
                <a:latin typeface="Arial"/>
                <a:cs typeface="Arial"/>
              </a:rPr>
              <a:t>.</a:t>
            </a:r>
          </a:p>
          <a:p>
            <a:pPr algn="just"/>
            <a:endParaRPr lang="en-US" sz="3200" dirty="0">
              <a:latin typeface="Arial"/>
              <a:cs typeface="Arial"/>
            </a:endParaRPr>
          </a:p>
          <a:p>
            <a:pPr algn="just"/>
            <a:endParaRPr lang="en-US" sz="3200" dirty="0" smtClean="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dirty="0" smtClean="0">
              <a:latin typeface="Arial"/>
              <a:cs typeface="Arial"/>
            </a:endParaRPr>
          </a:p>
          <a:p>
            <a:pPr algn="just"/>
            <a:endParaRPr lang="en-US" sz="3200" dirty="0">
              <a:latin typeface="Arial"/>
              <a:cs typeface="Arial"/>
            </a:endParaRPr>
          </a:p>
          <a:p>
            <a:pPr algn="just"/>
            <a:endParaRPr lang="en-US" sz="3200" b="1" dirty="0">
              <a:latin typeface="Arial"/>
              <a:cs typeface="Arial"/>
            </a:endParaRPr>
          </a:p>
          <a:p>
            <a:pPr algn="ctr"/>
            <a:endParaRPr lang="en-US" sz="3200" b="1" dirty="0">
              <a:latin typeface="Arial"/>
              <a:cs typeface="Arial"/>
            </a:endParaRPr>
          </a:p>
          <a:p>
            <a:pPr algn="ctr"/>
            <a:endParaRPr lang="en-US" sz="3200" b="1" dirty="0" smtClean="0">
              <a:latin typeface="Arial"/>
              <a:cs typeface="Arial"/>
            </a:endParaRPr>
          </a:p>
          <a:p>
            <a:pPr algn="ctr"/>
            <a:endParaRPr lang="en-US" sz="3200" b="1" dirty="0">
              <a:latin typeface="Arial"/>
              <a:cs typeface="Arial"/>
            </a:endParaRPr>
          </a:p>
          <a:p>
            <a:pPr algn="ctr"/>
            <a:endParaRPr lang="en-US" sz="3200" b="1" dirty="0" smtClean="0">
              <a:latin typeface="Arial"/>
              <a:cs typeface="Arial"/>
            </a:endParaRPr>
          </a:p>
          <a:p>
            <a:pPr algn="ctr"/>
            <a:endParaRPr lang="en-US" sz="3200" b="1" dirty="0">
              <a:latin typeface="Arial"/>
              <a:cs typeface="Arial"/>
            </a:endParaRPr>
          </a:p>
        </p:txBody>
      </p:sp>
      <p:pic>
        <p:nvPicPr>
          <p:cNvPr id="3" name="Picture 2" descr="Filterin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89272" y="18226427"/>
            <a:ext cx="13925131" cy="11311293"/>
          </a:xfrm>
          <a:prstGeom prst="rect">
            <a:avLst/>
          </a:prstGeom>
        </p:spPr>
      </p:pic>
      <p:pic>
        <p:nvPicPr>
          <p:cNvPr id="7" name="Picture 6" descr="Neural Correlates of ECG - Group Diff.png"/>
          <p:cNvPicPr>
            <a:picLocks noChangeAspect="1"/>
          </p:cNvPicPr>
          <p:nvPr/>
        </p:nvPicPr>
        <p:blipFill rotWithShape="1">
          <a:blip r:embed="rId10">
            <a:extLst>
              <a:ext uri="{28A0092B-C50C-407E-A947-70E740481C1C}">
                <a14:useLocalDpi xmlns:a14="http://schemas.microsoft.com/office/drawing/2010/main" val="0"/>
              </a:ext>
            </a:extLst>
          </a:blip>
          <a:srcRect t="6149" b="5422"/>
          <a:stretch/>
        </p:blipFill>
        <p:spPr>
          <a:xfrm>
            <a:off x="37431131" y="16559431"/>
            <a:ext cx="6777349" cy="930703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16083704"/>
              </p:ext>
            </p:extLst>
          </p:nvPr>
        </p:nvGraphicFramePr>
        <p:xfrm>
          <a:off x="44584414" y="16559431"/>
          <a:ext cx="6081432" cy="9307030"/>
        </p:xfrm>
        <a:graphic>
          <a:graphicData uri="http://schemas.openxmlformats.org/presentationml/2006/ole">
            <mc:AlternateContent xmlns:mc="http://schemas.openxmlformats.org/markup-compatibility/2006">
              <mc:Choice xmlns:v="urn:schemas-microsoft-com:vml" Requires="v">
                <p:oleObj spid="_x0000_s1029" name="Worksheet" r:id="rId12" imgW="9817100" imgH="15024100" progId="Excel.Sheet.12">
                  <p:embed/>
                </p:oleObj>
              </mc:Choice>
              <mc:Fallback>
                <p:oleObj name="Worksheet" r:id="rId12" imgW="9817100" imgH="15024100" progId="Excel.Sheet.12">
                  <p:embed/>
                  <p:pic>
                    <p:nvPicPr>
                      <p:cNvPr id="0" name=""/>
                      <p:cNvPicPr/>
                      <p:nvPr/>
                    </p:nvPicPr>
                    <p:blipFill>
                      <a:blip r:embed="rId13"/>
                      <a:stretch>
                        <a:fillRect/>
                      </a:stretch>
                    </p:blipFill>
                    <p:spPr>
                      <a:xfrm>
                        <a:off x="44584414" y="16559431"/>
                        <a:ext cx="6081432" cy="9307030"/>
                      </a:xfrm>
                      <a:prstGeom prst="rect">
                        <a:avLst/>
                      </a:prstGeom>
                    </p:spPr>
                  </p:pic>
                </p:oleObj>
              </mc:Fallback>
            </mc:AlternateContent>
          </a:graphicData>
        </a:graphic>
      </p:graphicFrame>
    </p:spTree>
    <p:extLst>
      <p:ext uri="{BB962C8B-B14F-4D97-AF65-F5344CB8AC3E}">
        <p14:creationId xmlns:p14="http://schemas.microsoft.com/office/powerpoint/2010/main" val="21835644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1029</TotalTime>
  <Words>1156</Words>
  <Application>Microsoft Macintosh PowerPoint</Application>
  <PresentationFormat>Custom</PresentationFormat>
  <Paragraphs>74</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Worksheet</vt:lpstr>
      <vt:lpstr>Neuropsychophysiological mapping following sleep restriction and extension: A 7T fMRI study Jennifer L. Robinson, Ph.D., Jerry E. Murphy, Ashley C. Hill, Lauren A. J. Kirby, Anna Kirkland, Cade Loftin, Ken Graap, M.Ed.*, Alan Macy, M.S.E.E.*, Stephen A. Erath, Ph.D., &amp; Mona El-Sheikh, Ph.D. *= Author is an employee of Biopac Systems, Inc.  All other authors are affiliated with Auburn University. For reprint requests, please contact Jen Robinson at jrobinson@auburn.edu</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Robinson</dc:creator>
  <cp:lastModifiedBy>Jennifer Robinson</cp:lastModifiedBy>
  <cp:revision>71</cp:revision>
  <dcterms:created xsi:type="dcterms:W3CDTF">2013-09-27T16:16:22Z</dcterms:created>
  <dcterms:modified xsi:type="dcterms:W3CDTF">2015-09-27T16:22:33Z</dcterms:modified>
</cp:coreProperties>
</file>