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8404800"/>
  <p:notesSz cx="6858000" cy="9144000"/>
  <p:defaultTextStyle>
    <a:defPPr>
      <a:defRPr lang="en-US"/>
    </a:defPPr>
    <a:lvl1pPr marL="0" algn="l" defTabSz="2337310" rtl="0" eaLnBrk="1" latinLnBrk="0" hangingPunct="1">
      <a:defRPr sz="9200" kern="1200">
        <a:solidFill>
          <a:schemeClr val="tx1"/>
        </a:solidFill>
        <a:latin typeface="+mn-lt"/>
        <a:ea typeface="+mn-ea"/>
        <a:cs typeface="+mn-cs"/>
      </a:defRPr>
    </a:lvl1pPr>
    <a:lvl2pPr marL="2337310" algn="l" defTabSz="2337310" rtl="0" eaLnBrk="1" latinLnBrk="0" hangingPunct="1">
      <a:defRPr sz="9200" kern="1200">
        <a:solidFill>
          <a:schemeClr val="tx1"/>
        </a:solidFill>
        <a:latin typeface="+mn-lt"/>
        <a:ea typeface="+mn-ea"/>
        <a:cs typeface="+mn-cs"/>
      </a:defRPr>
    </a:lvl2pPr>
    <a:lvl3pPr marL="4674620" algn="l" defTabSz="2337310" rtl="0" eaLnBrk="1" latinLnBrk="0" hangingPunct="1">
      <a:defRPr sz="9200" kern="1200">
        <a:solidFill>
          <a:schemeClr val="tx1"/>
        </a:solidFill>
        <a:latin typeface="+mn-lt"/>
        <a:ea typeface="+mn-ea"/>
        <a:cs typeface="+mn-cs"/>
      </a:defRPr>
    </a:lvl3pPr>
    <a:lvl4pPr marL="7011929" algn="l" defTabSz="2337310" rtl="0" eaLnBrk="1" latinLnBrk="0" hangingPunct="1">
      <a:defRPr sz="9200" kern="1200">
        <a:solidFill>
          <a:schemeClr val="tx1"/>
        </a:solidFill>
        <a:latin typeface="+mn-lt"/>
        <a:ea typeface="+mn-ea"/>
        <a:cs typeface="+mn-cs"/>
      </a:defRPr>
    </a:lvl4pPr>
    <a:lvl5pPr marL="9349239" algn="l" defTabSz="2337310" rtl="0" eaLnBrk="1" latinLnBrk="0" hangingPunct="1">
      <a:defRPr sz="9200" kern="1200">
        <a:solidFill>
          <a:schemeClr val="tx1"/>
        </a:solidFill>
        <a:latin typeface="+mn-lt"/>
        <a:ea typeface="+mn-ea"/>
        <a:cs typeface="+mn-cs"/>
      </a:defRPr>
    </a:lvl5pPr>
    <a:lvl6pPr marL="11686548" algn="l" defTabSz="2337310" rtl="0" eaLnBrk="1" latinLnBrk="0" hangingPunct="1">
      <a:defRPr sz="9200" kern="1200">
        <a:solidFill>
          <a:schemeClr val="tx1"/>
        </a:solidFill>
        <a:latin typeface="+mn-lt"/>
        <a:ea typeface="+mn-ea"/>
        <a:cs typeface="+mn-cs"/>
      </a:defRPr>
    </a:lvl6pPr>
    <a:lvl7pPr marL="14023857" algn="l" defTabSz="2337310" rtl="0" eaLnBrk="1" latinLnBrk="0" hangingPunct="1">
      <a:defRPr sz="9200" kern="1200">
        <a:solidFill>
          <a:schemeClr val="tx1"/>
        </a:solidFill>
        <a:latin typeface="+mn-lt"/>
        <a:ea typeface="+mn-ea"/>
        <a:cs typeface="+mn-cs"/>
      </a:defRPr>
    </a:lvl7pPr>
    <a:lvl8pPr marL="16361167" algn="l" defTabSz="2337310" rtl="0" eaLnBrk="1" latinLnBrk="0" hangingPunct="1">
      <a:defRPr sz="9200" kern="1200">
        <a:solidFill>
          <a:schemeClr val="tx1"/>
        </a:solidFill>
        <a:latin typeface="+mn-lt"/>
        <a:ea typeface="+mn-ea"/>
        <a:cs typeface="+mn-cs"/>
      </a:defRPr>
    </a:lvl8pPr>
    <a:lvl9pPr marL="18698477" algn="l" defTabSz="2337310" rtl="0" eaLnBrk="1" latinLnBrk="0" hangingPunct="1">
      <a:defRPr sz="9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0" d="100"/>
          <a:sy n="40" d="100"/>
        </p:scale>
        <p:origin x="-1112" y="-80"/>
      </p:cViewPr>
      <p:guideLst>
        <p:guide orient="horz" pos="12096"/>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C15B8C-877E-6D45-B6EA-4DC0E627E544}" type="datetimeFigureOut">
              <a:rPr lang="en-US" smtClean="0"/>
              <a:t>9/26/15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ADBF9-B7CC-6643-9000-4310DC05EBD9}" type="slidenum">
              <a:rPr lang="en-US" smtClean="0"/>
              <a:t>‹#›</a:t>
            </a:fld>
            <a:endParaRPr lang="en-US"/>
          </a:p>
        </p:txBody>
      </p:sp>
    </p:spTree>
    <p:extLst>
      <p:ext uri="{BB962C8B-B14F-4D97-AF65-F5344CB8AC3E}">
        <p14:creationId xmlns:p14="http://schemas.microsoft.com/office/powerpoint/2010/main" val="10822312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ADBF9-B7CC-6643-9000-4310DC05EBD9}" type="slidenum">
              <a:rPr lang="en-US" smtClean="0"/>
              <a:t>1</a:t>
            </a:fld>
            <a:endParaRPr lang="en-US"/>
          </a:p>
        </p:txBody>
      </p:sp>
    </p:spTree>
    <p:extLst>
      <p:ext uri="{BB962C8B-B14F-4D97-AF65-F5344CB8AC3E}">
        <p14:creationId xmlns:p14="http://schemas.microsoft.com/office/powerpoint/2010/main" val="418538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337310" indent="0" algn="ctr">
              <a:buNone/>
              <a:defRPr>
                <a:solidFill>
                  <a:schemeClr val="tx1">
                    <a:tint val="75000"/>
                  </a:schemeClr>
                </a:solidFill>
              </a:defRPr>
            </a:lvl2pPr>
            <a:lvl3pPr marL="4674620" indent="0" algn="ctr">
              <a:buNone/>
              <a:defRPr>
                <a:solidFill>
                  <a:schemeClr val="tx1">
                    <a:tint val="75000"/>
                  </a:schemeClr>
                </a:solidFill>
              </a:defRPr>
            </a:lvl3pPr>
            <a:lvl4pPr marL="7011929" indent="0" algn="ctr">
              <a:buNone/>
              <a:defRPr>
                <a:solidFill>
                  <a:schemeClr val="tx1">
                    <a:tint val="75000"/>
                  </a:schemeClr>
                </a:solidFill>
              </a:defRPr>
            </a:lvl4pPr>
            <a:lvl5pPr marL="9349239" indent="0" algn="ctr">
              <a:buNone/>
              <a:defRPr>
                <a:solidFill>
                  <a:schemeClr val="tx1">
                    <a:tint val="75000"/>
                  </a:schemeClr>
                </a:solidFill>
              </a:defRPr>
            </a:lvl5pPr>
            <a:lvl6pPr marL="11686548" indent="0" algn="ctr">
              <a:buNone/>
              <a:defRPr>
                <a:solidFill>
                  <a:schemeClr val="tx1">
                    <a:tint val="75000"/>
                  </a:schemeClr>
                </a:solidFill>
              </a:defRPr>
            </a:lvl6pPr>
            <a:lvl7pPr marL="14023857" indent="0" algn="ctr">
              <a:buNone/>
              <a:defRPr>
                <a:solidFill>
                  <a:schemeClr val="tx1">
                    <a:tint val="75000"/>
                  </a:schemeClr>
                </a:solidFill>
              </a:defRPr>
            </a:lvl7pPr>
            <a:lvl8pPr marL="16361167" indent="0" algn="ctr">
              <a:buNone/>
              <a:defRPr>
                <a:solidFill>
                  <a:schemeClr val="tx1">
                    <a:tint val="75000"/>
                  </a:schemeClr>
                </a:solidFill>
              </a:defRPr>
            </a:lvl8pPr>
            <a:lvl9pPr marL="186984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363726-6FA4-5445-9900-384A0C0EF522}" type="datetimeFigureOut">
              <a:rPr lang="en-US" smtClean="0"/>
              <a:t>9/26/15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64754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63726-6FA4-5445-9900-384A0C0EF522}" type="datetimeFigureOut">
              <a:rPr lang="en-US" smtClean="0"/>
              <a:t>9/26/15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378619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537976"/>
            <a:ext cx="1152144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537976"/>
            <a:ext cx="3371088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63726-6FA4-5445-9900-384A0C0EF522}" type="datetimeFigureOut">
              <a:rPr lang="en-US" smtClean="0"/>
              <a:t>9/26/15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281030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63726-6FA4-5445-9900-384A0C0EF522}" type="datetimeFigureOut">
              <a:rPr lang="en-US" smtClean="0"/>
              <a:t>9/26/15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12052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05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0200">
                <a:solidFill>
                  <a:schemeClr val="tx1">
                    <a:tint val="75000"/>
                  </a:schemeClr>
                </a:solidFill>
              </a:defRPr>
            </a:lvl1pPr>
            <a:lvl2pPr marL="2337310" indent="0">
              <a:buNone/>
              <a:defRPr sz="9200">
                <a:solidFill>
                  <a:schemeClr val="tx1">
                    <a:tint val="75000"/>
                  </a:schemeClr>
                </a:solidFill>
              </a:defRPr>
            </a:lvl2pPr>
            <a:lvl3pPr marL="4674620" indent="0">
              <a:buNone/>
              <a:defRPr sz="8200">
                <a:solidFill>
                  <a:schemeClr val="tx1">
                    <a:tint val="75000"/>
                  </a:schemeClr>
                </a:solidFill>
              </a:defRPr>
            </a:lvl3pPr>
            <a:lvl4pPr marL="7011929" indent="0">
              <a:buNone/>
              <a:defRPr sz="7100">
                <a:solidFill>
                  <a:schemeClr val="tx1">
                    <a:tint val="75000"/>
                  </a:schemeClr>
                </a:solidFill>
              </a:defRPr>
            </a:lvl4pPr>
            <a:lvl5pPr marL="9349239" indent="0">
              <a:buNone/>
              <a:defRPr sz="7100">
                <a:solidFill>
                  <a:schemeClr val="tx1">
                    <a:tint val="75000"/>
                  </a:schemeClr>
                </a:solidFill>
              </a:defRPr>
            </a:lvl5pPr>
            <a:lvl6pPr marL="11686548" indent="0">
              <a:buNone/>
              <a:defRPr sz="7100">
                <a:solidFill>
                  <a:schemeClr val="tx1">
                    <a:tint val="75000"/>
                  </a:schemeClr>
                </a:solidFill>
              </a:defRPr>
            </a:lvl6pPr>
            <a:lvl7pPr marL="14023857" indent="0">
              <a:buNone/>
              <a:defRPr sz="7100">
                <a:solidFill>
                  <a:schemeClr val="tx1">
                    <a:tint val="75000"/>
                  </a:schemeClr>
                </a:solidFill>
              </a:defRPr>
            </a:lvl7pPr>
            <a:lvl8pPr marL="16361167" indent="0">
              <a:buNone/>
              <a:defRPr sz="7100">
                <a:solidFill>
                  <a:schemeClr val="tx1">
                    <a:tint val="75000"/>
                  </a:schemeClr>
                </a:solidFill>
              </a:defRPr>
            </a:lvl8pPr>
            <a:lvl9pPr marL="18698477" indent="0">
              <a:buNone/>
              <a:defRPr sz="7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363726-6FA4-5445-9900-384A0C0EF522}" type="datetimeFigureOut">
              <a:rPr lang="en-US" smtClean="0"/>
              <a:t>9/26/15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378840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8961123"/>
            <a:ext cx="22616160" cy="25345393"/>
          </a:xfrm>
        </p:spPr>
        <p:txBody>
          <a:bodyPr/>
          <a:lstStyle>
            <a:lvl1pPr>
              <a:defRPr sz="14300"/>
            </a:lvl1pPr>
            <a:lvl2pPr>
              <a:defRPr sz="12200"/>
            </a:lvl2pPr>
            <a:lvl3pPr>
              <a:defRPr sz="102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8961123"/>
            <a:ext cx="22616160" cy="25345393"/>
          </a:xfrm>
        </p:spPr>
        <p:txBody>
          <a:bodyPr/>
          <a:lstStyle>
            <a:lvl1pPr>
              <a:defRPr sz="14300"/>
            </a:lvl1pPr>
            <a:lvl2pPr>
              <a:defRPr sz="12200"/>
            </a:lvl2pPr>
            <a:lvl3pPr>
              <a:defRPr sz="102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363726-6FA4-5445-9900-384A0C0EF522}" type="datetimeFigureOut">
              <a:rPr lang="en-US" smtClean="0"/>
              <a:t>9/26/15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74837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7" y="8596636"/>
            <a:ext cx="22625053" cy="3582667"/>
          </a:xfrm>
        </p:spPr>
        <p:txBody>
          <a:bodyPr anchor="b"/>
          <a:lstStyle>
            <a:lvl1pPr marL="0" indent="0">
              <a:buNone/>
              <a:defRPr sz="12200" b="1"/>
            </a:lvl1pPr>
            <a:lvl2pPr marL="2337310" indent="0">
              <a:buNone/>
              <a:defRPr sz="10200" b="1"/>
            </a:lvl2pPr>
            <a:lvl3pPr marL="4674620" indent="0">
              <a:buNone/>
              <a:defRPr sz="9200" b="1"/>
            </a:lvl3pPr>
            <a:lvl4pPr marL="7011929" indent="0">
              <a:buNone/>
              <a:defRPr sz="8200" b="1"/>
            </a:lvl4pPr>
            <a:lvl5pPr marL="9349239" indent="0">
              <a:buNone/>
              <a:defRPr sz="8200" b="1"/>
            </a:lvl5pPr>
            <a:lvl6pPr marL="11686548" indent="0">
              <a:buNone/>
              <a:defRPr sz="8200" b="1"/>
            </a:lvl6pPr>
            <a:lvl7pPr marL="14023857" indent="0">
              <a:buNone/>
              <a:defRPr sz="8200" b="1"/>
            </a:lvl7pPr>
            <a:lvl8pPr marL="16361167" indent="0">
              <a:buNone/>
              <a:defRPr sz="8200" b="1"/>
            </a:lvl8pPr>
            <a:lvl9pPr marL="18698477"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560327" y="12179303"/>
            <a:ext cx="22625053" cy="22127213"/>
          </a:xfrm>
        </p:spPr>
        <p:txBody>
          <a:bodyPr/>
          <a:lstStyle>
            <a:lvl1pPr>
              <a:defRPr sz="12200"/>
            </a:lvl1pPr>
            <a:lvl2pPr>
              <a:defRPr sz="102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6"/>
            <a:ext cx="22633940" cy="3582667"/>
          </a:xfrm>
        </p:spPr>
        <p:txBody>
          <a:bodyPr anchor="b"/>
          <a:lstStyle>
            <a:lvl1pPr marL="0" indent="0">
              <a:buNone/>
              <a:defRPr sz="12200" b="1"/>
            </a:lvl1pPr>
            <a:lvl2pPr marL="2337310" indent="0">
              <a:buNone/>
              <a:defRPr sz="10200" b="1"/>
            </a:lvl2pPr>
            <a:lvl3pPr marL="4674620" indent="0">
              <a:buNone/>
              <a:defRPr sz="9200" b="1"/>
            </a:lvl3pPr>
            <a:lvl4pPr marL="7011929" indent="0">
              <a:buNone/>
              <a:defRPr sz="8200" b="1"/>
            </a:lvl4pPr>
            <a:lvl5pPr marL="9349239" indent="0">
              <a:buNone/>
              <a:defRPr sz="8200" b="1"/>
            </a:lvl5pPr>
            <a:lvl6pPr marL="11686548" indent="0">
              <a:buNone/>
              <a:defRPr sz="8200" b="1"/>
            </a:lvl6pPr>
            <a:lvl7pPr marL="14023857" indent="0">
              <a:buNone/>
              <a:defRPr sz="8200" b="1"/>
            </a:lvl7pPr>
            <a:lvl8pPr marL="16361167" indent="0">
              <a:buNone/>
              <a:defRPr sz="8200" b="1"/>
            </a:lvl8pPr>
            <a:lvl9pPr marL="18698477"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6012143" y="12179303"/>
            <a:ext cx="22633940" cy="22127213"/>
          </a:xfrm>
        </p:spPr>
        <p:txBody>
          <a:bodyPr/>
          <a:lstStyle>
            <a:lvl1pPr>
              <a:defRPr sz="12200"/>
            </a:lvl1pPr>
            <a:lvl2pPr>
              <a:defRPr sz="102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363726-6FA4-5445-9900-384A0C0EF522}" type="datetimeFigureOut">
              <a:rPr lang="en-US" smtClean="0"/>
              <a:t>9/26/15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135343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363726-6FA4-5445-9900-384A0C0EF522}" type="datetimeFigureOut">
              <a:rPr lang="en-US" smtClean="0"/>
              <a:t>9/26/15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412629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63726-6FA4-5445-9900-384A0C0EF522}" type="datetimeFigureOut">
              <a:rPr lang="en-US" smtClean="0"/>
              <a:t>9/26/15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4138895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30" y="1529080"/>
            <a:ext cx="16846553" cy="6507480"/>
          </a:xfrm>
        </p:spPr>
        <p:txBody>
          <a:bodyPr anchor="b"/>
          <a:lstStyle>
            <a:lvl1pPr algn="l">
              <a:defRPr sz="10200" b="1"/>
            </a:lvl1pPr>
          </a:lstStyle>
          <a:p>
            <a:r>
              <a:rPr lang="en-US" smtClean="0"/>
              <a:t>Click to edit Master title style</a:t>
            </a:r>
            <a:endParaRPr lang="en-US"/>
          </a:p>
        </p:txBody>
      </p:sp>
      <p:sp>
        <p:nvSpPr>
          <p:cNvPr id="3" name="Content Placeholder 2"/>
          <p:cNvSpPr>
            <a:spLocks noGrp="1"/>
          </p:cNvSpPr>
          <p:nvPr>
            <p:ph idx="1"/>
          </p:nvPr>
        </p:nvSpPr>
        <p:spPr>
          <a:xfrm>
            <a:off x="20020280" y="1529083"/>
            <a:ext cx="28625800" cy="32777433"/>
          </a:xfrm>
        </p:spPr>
        <p:txBody>
          <a:bodyPr/>
          <a:lstStyle>
            <a:lvl1pPr>
              <a:defRPr sz="16300"/>
            </a:lvl1pPr>
            <a:lvl2pPr>
              <a:defRPr sz="14300"/>
            </a:lvl2pPr>
            <a:lvl3pPr>
              <a:defRPr sz="12200"/>
            </a:lvl3pPr>
            <a:lvl4pPr>
              <a:defRPr sz="10200"/>
            </a:lvl4pPr>
            <a:lvl5pPr>
              <a:defRPr sz="10200"/>
            </a:lvl5pPr>
            <a:lvl6pPr>
              <a:defRPr sz="10200"/>
            </a:lvl6pPr>
            <a:lvl7pPr>
              <a:defRPr sz="10200"/>
            </a:lvl7pPr>
            <a:lvl8pPr>
              <a:defRPr sz="10200"/>
            </a:lvl8pPr>
            <a:lvl9pPr>
              <a:defRPr sz="10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30" y="8036563"/>
            <a:ext cx="16846553" cy="26269953"/>
          </a:xfrm>
        </p:spPr>
        <p:txBody>
          <a:bodyPr/>
          <a:lstStyle>
            <a:lvl1pPr marL="0" indent="0">
              <a:buNone/>
              <a:defRPr sz="7100"/>
            </a:lvl1pPr>
            <a:lvl2pPr marL="2337310" indent="0">
              <a:buNone/>
              <a:defRPr sz="6200"/>
            </a:lvl2pPr>
            <a:lvl3pPr marL="4674620" indent="0">
              <a:buNone/>
              <a:defRPr sz="5000"/>
            </a:lvl3pPr>
            <a:lvl4pPr marL="7011929" indent="0">
              <a:buNone/>
              <a:defRPr sz="4600"/>
            </a:lvl4pPr>
            <a:lvl5pPr marL="9349239" indent="0">
              <a:buNone/>
              <a:defRPr sz="4600"/>
            </a:lvl5pPr>
            <a:lvl6pPr marL="11686548" indent="0">
              <a:buNone/>
              <a:defRPr sz="4600"/>
            </a:lvl6pPr>
            <a:lvl7pPr marL="14023857" indent="0">
              <a:buNone/>
              <a:defRPr sz="4600"/>
            </a:lvl7pPr>
            <a:lvl8pPr marL="16361167" indent="0">
              <a:buNone/>
              <a:defRPr sz="4600"/>
            </a:lvl8pPr>
            <a:lvl9pPr marL="18698477"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63726-6FA4-5445-9900-384A0C0EF522}" type="datetimeFigureOut">
              <a:rPr lang="en-US" smtClean="0"/>
              <a:t>9/26/15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20238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3"/>
            <a:ext cx="30723840" cy="3173733"/>
          </a:xfrm>
        </p:spPr>
        <p:txBody>
          <a:bodyPr anchor="b"/>
          <a:lstStyle>
            <a:lvl1pPr algn="l">
              <a:defRPr sz="10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p:spPr>
        <p:txBody>
          <a:bodyPr/>
          <a:lstStyle>
            <a:lvl1pPr marL="0" indent="0">
              <a:buNone/>
              <a:defRPr sz="16300"/>
            </a:lvl1pPr>
            <a:lvl2pPr marL="2337310" indent="0">
              <a:buNone/>
              <a:defRPr sz="14300"/>
            </a:lvl2pPr>
            <a:lvl3pPr marL="4674620" indent="0">
              <a:buNone/>
              <a:defRPr sz="12200"/>
            </a:lvl3pPr>
            <a:lvl4pPr marL="7011929" indent="0">
              <a:buNone/>
              <a:defRPr sz="10200"/>
            </a:lvl4pPr>
            <a:lvl5pPr marL="9349239" indent="0">
              <a:buNone/>
              <a:defRPr sz="10200"/>
            </a:lvl5pPr>
            <a:lvl6pPr marL="11686548" indent="0">
              <a:buNone/>
              <a:defRPr sz="10200"/>
            </a:lvl6pPr>
            <a:lvl7pPr marL="14023857" indent="0">
              <a:buNone/>
              <a:defRPr sz="10200"/>
            </a:lvl7pPr>
            <a:lvl8pPr marL="16361167" indent="0">
              <a:buNone/>
              <a:defRPr sz="10200"/>
            </a:lvl8pPr>
            <a:lvl9pPr marL="18698477" indent="0">
              <a:buNone/>
              <a:defRPr sz="10200"/>
            </a:lvl9pPr>
          </a:lstStyle>
          <a:p>
            <a:endParaRPr lang="en-US" dirty="0"/>
          </a:p>
        </p:txBody>
      </p:sp>
      <p:sp>
        <p:nvSpPr>
          <p:cNvPr id="4" name="Text Placeholder 3"/>
          <p:cNvSpPr>
            <a:spLocks noGrp="1"/>
          </p:cNvSpPr>
          <p:nvPr>
            <p:ph type="body" sz="half" idx="2"/>
          </p:nvPr>
        </p:nvSpPr>
        <p:spPr>
          <a:xfrm>
            <a:off x="10036813" y="30057096"/>
            <a:ext cx="30723840" cy="4507227"/>
          </a:xfrm>
        </p:spPr>
        <p:txBody>
          <a:bodyPr/>
          <a:lstStyle>
            <a:lvl1pPr marL="0" indent="0">
              <a:buNone/>
              <a:defRPr sz="7100"/>
            </a:lvl1pPr>
            <a:lvl2pPr marL="2337310" indent="0">
              <a:buNone/>
              <a:defRPr sz="6200"/>
            </a:lvl2pPr>
            <a:lvl3pPr marL="4674620" indent="0">
              <a:buNone/>
              <a:defRPr sz="5000"/>
            </a:lvl3pPr>
            <a:lvl4pPr marL="7011929" indent="0">
              <a:buNone/>
              <a:defRPr sz="4600"/>
            </a:lvl4pPr>
            <a:lvl5pPr marL="9349239" indent="0">
              <a:buNone/>
              <a:defRPr sz="4600"/>
            </a:lvl5pPr>
            <a:lvl6pPr marL="11686548" indent="0">
              <a:buNone/>
              <a:defRPr sz="4600"/>
            </a:lvl6pPr>
            <a:lvl7pPr marL="14023857" indent="0">
              <a:buNone/>
              <a:defRPr sz="4600"/>
            </a:lvl7pPr>
            <a:lvl8pPr marL="16361167" indent="0">
              <a:buNone/>
              <a:defRPr sz="4600"/>
            </a:lvl8pPr>
            <a:lvl9pPr marL="18698477"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63726-6FA4-5445-9900-384A0C0EF522}" type="datetimeFigureOut">
              <a:rPr lang="en-US" smtClean="0"/>
              <a:t>9/26/15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3684697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467463" tIns="233731" rIns="467463" bIns="2337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3"/>
            <a:ext cx="46085760" cy="25345393"/>
          </a:xfrm>
          <a:prstGeom prst="rect">
            <a:avLst/>
          </a:prstGeom>
        </p:spPr>
        <p:txBody>
          <a:bodyPr vert="horz" lIns="467463" tIns="233731" rIns="467463" bIns="2337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3"/>
            <a:ext cx="11948160" cy="2044700"/>
          </a:xfrm>
          <a:prstGeom prst="rect">
            <a:avLst/>
          </a:prstGeom>
        </p:spPr>
        <p:txBody>
          <a:bodyPr vert="horz" lIns="467463" tIns="233731" rIns="467463" bIns="233731" rtlCol="0" anchor="ctr"/>
          <a:lstStyle>
            <a:lvl1pPr algn="l">
              <a:defRPr sz="6200">
                <a:solidFill>
                  <a:schemeClr val="tx1">
                    <a:tint val="75000"/>
                  </a:schemeClr>
                </a:solidFill>
              </a:defRPr>
            </a:lvl1pPr>
          </a:lstStyle>
          <a:p>
            <a:fld id="{BB363726-6FA4-5445-9900-384A0C0EF522}" type="datetimeFigureOut">
              <a:rPr lang="en-US" smtClean="0"/>
              <a:t>9/26/15</a:t>
            </a:fld>
            <a:endParaRPr lang="en-US" dirty="0"/>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467463" tIns="233731" rIns="467463" bIns="233731" rtlCol="0" anchor="ctr"/>
          <a:lstStyle>
            <a:lvl1pPr algn="ctr">
              <a:defRPr sz="6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467463" tIns="233731" rIns="467463" bIns="233731" rtlCol="0" anchor="ctr"/>
          <a:lstStyle>
            <a:lvl1pPr algn="r">
              <a:defRPr sz="6200">
                <a:solidFill>
                  <a:schemeClr val="tx1">
                    <a:tint val="75000"/>
                  </a:schemeClr>
                </a:solidFill>
              </a:defRPr>
            </a:lvl1pPr>
          </a:lstStyle>
          <a:p>
            <a:fld id="{B70E83C0-DF2B-F149-A92D-F41C388DF6CA}" type="slidenum">
              <a:rPr lang="en-US" smtClean="0"/>
              <a:t>‹#›</a:t>
            </a:fld>
            <a:endParaRPr lang="en-US" dirty="0"/>
          </a:p>
        </p:txBody>
      </p:sp>
    </p:spTree>
    <p:extLst>
      <p:ext uri="{BB962C8B-B14F-4D97-AF65-F5344CB8AC3E}">
        <p14:creationId xmlns:p14="http://schemas.microsoft.com/office/powerpoint/2010/main" val="792997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37310" rtl="0" eaLnBrk="1" latinLnBrk="0" hangingPunct="1">
        <a:spcBef>
          <a:spcPct val="0"/>
        </a:spcBef>
        <a:buNone/>
        <a:defRPr sz="22400" kern="1200">
          <a:solidFill>
            <a:schemeClr val="tx1"/>
          </a:solidFill>
          <a:latin typeface="+mj-lt"/>
          <a:ea typeface="+mj-ea"/>
          <a:cs typeface="+mj-cs"/>
        </a:defRPr>
      </a:lvl1pPr>
    </p:titleStyle>
    <p:bodyStyle>
      <a:lvl1pPr marL="1752982" indent="-1752982" algn="l" defTabSz="2337310" rtl="0" eaLnBrk="1" latinLnBrk="0" hangingPunct="1">
        <a:spcBef>
          <a:spcPct val="20000"/>
        </a:spcBef>
        <a:buFont typeface="Arial"/>
        <a:buChar char="•"/>
        <a:defRPr sz="16300" kern="1200">
          <a:solidFill>
            <a:schemeClr val="tx1"/>
          </a:solidFill>
          <a:latin typeface="+mn-lt"/>
          <a:ea typeface="+mn-ea"/>
          <a:cs typeface="+mn-cs"/>
        </a:defRPr>
      </a:lvl1pPr>
      <a:lvl2pPr marL="3798129" indent="-1460819" algn="l" defTabSz="2337310" rtl="0" eaLnBrk="1" latinLnBrk="0" hangingPunct="1">
        <a:spcBef>
          <a:spcPct val="20000"/>
        </a:spcBef>
        <a:buFont typeface="Arial"/>
        <a:buChar char="–"/>
        <a:defRPr sz="14300" kern="1200">
          <a:solidFill>
            <a:schemeClr val="tx1"/>
          </a:solidFill>
          <a:latin typeface="+mn-lt"/>
          <a:ea typeface="+mn-ea"/>
          <a:cs typeface="+mn-cs"/>
        </a:defRPr>
      </a:lvl2pPr>
      <a:lvl3pPr marL="5843274" indent="-1168655" algn="l" defTabSz="2337310" rtl="0" eaLnBrk="1" latinLnBrk="0" hangingPunct="1">
        <a:spcBef>
          <a:spcPct val="20000"/>
        </a:spcBef>
        <a:buFont typeface="Arial"/>
        <a:buChar char="•"/>
        <a:defRPr sz="12200" kern="1200">
          <a:solidFill>
            <a:schemeClr val="tx1"/>
          </a:solidFill>
          <a:latin typeface="+mn-lt"/>
          <a:ea typeface="+mn-ea"/>
          <a:cs typeface="+mn-cs"/>
        </a:defRPr>
      </a:lvl3pPr>
      <a:lvl4pPr marL="8180584" indent="-1168655" algn="l" defTabSz="2337310" rtl="0" eaLnBrk="1" latinLnBrk="0" hangingPunct="1">
        <a:spcBef>
          <a:spcPct val="20000"/>
        </a:spcBef>
        <a:buFont typeface="Arial"/>
        <a:buChar char="–"/>
        <a:defRPr sz="10200" kern="1200">
          <a:solidFill>
            <a:schemeClr val="tx1"/>
          </a:solidFill>
          <a:latin typeface="+mn-lt"/>
          <a:ea typeface="+mn-ea"/>
          <a:cs typeface="+mn-cs"/>
        </a:defRPr>
      </a:lvl4pPr>
      <a:lvl5pPr marL="10517893" indent="-1168655" algn="l" defTabSz="2337310" rtl="0" eaLnBrk="1" latinLnBrk="0" hangingPunct="1">
        <a:spcBef>
          <a:spcPct val="20000"/>
        </a:spcBef>
        <a:buFont typeface="Arial"/>
        <a:buChar char="»"/>
        <a:defRPr sz="10200" kern="1200">
          <a:solidFill>
            <a:schemeClr val="tx1"/>
          </a:solidFill>
          <a:latin typeface="+mn-lt"/>
          <a:ea typeface="+mn-ea"/>
          <a:cs typeface="+mn-cs"/>
        </a:defRPr>
      </a:lvl5pPr>
      <a:lvl6pPr marL="12855202" indent="-1168655" algn="l" defTabSz="2337310" rtl="0" eaLnBrk="1" latinLnBrk="0" hangingPunct="1">
        <a:spcBef>
          <a:spcPct val="20000"/>
        </a:spcBef>
        <a:buFont typeface="Arial"/>
        <a:buChar char="•"/>
        <a:defRPr sz="10200" kern="1200">
          <a:solidFill>
            <a:schemeClr val="tx1"/>
          </a:solidFill>
          <a:latin typeface="+mn-lt"/>
          <a:ea typeface="+mn-ea"/>
          <a:cs typeface="+mn-cs"/>
        </a:defRPr>
      </a:lvl6pPr>
      <a:lvl7pPr marL="15192512" indent="-1168655" algn="l" defTabSz="2337310" rtl="0" eaLnBrk="1" latinLnBrk="0" hangingPunct="1">
        <a:spcBef>
          <a:spcPct val="20000"/>
        </a:spcBef>
        <a:buFont typeface="Arial"/>
        <a:buChar char="•"/>
        <a:defRPr sz="10200" kern="1200">
          <a:solidFill>
            <a:schemeClr val="tx1"/>
          </a:solidFill>
          <a:latin typeface="+mn-lt"/>
          <a:ea typeface="+mn-ea"/>
          <a:cs typeface="+mn-cs"/>
        </a:defRPr>
      </a:lvl7pPr>
      <a:lvl8pPr marL="17529822" indent="-1168655" algn="l" defTabSz="2337310" rtl="0" eaLnBrk="1" latinLnBrk="0" hangingPunct="1">
        <a:spcBef>
          <a:spcPct val="20000"/>
        </a:spcBef>
        <a:buFont typeface="Arial"/>
        <a:buChar char="•"/>
        <a:defRPr sz="10200" kern="1200">
          <a:solidFill>
            <a:schemeClr val="tx1"/>
          </a:solidFill>
          <a:latin typeface="+mn-lt"/>
          <a:ea typeface="+mn-ea"/>
          <a:cs typeface="+mn-cs"/>
        </a:defRPr>
      </a:lvl8pPr>
      <a:lvl9pPr marL="19867132" indent="-1168655" algn="l" defTabSz="2337310" rtl="0" eaLnBrk="1" latinLnBrk="0" hangingPunct="1">
        <a:spcBef>
          <a:spcPct val="20000"/>
        </a:spcBef>
        <a:buFont typeface="Arial"/>
        <a:buChar char="•"/>
        <a:defRPr sz="10200" kern="1200">
          <a:solidFill>
            <a:schemeClr val="tx1"/>
          </a:solidFill>
          <a:latin typeface="+mn-lt"/>
          <a:ea typeface="+mn-ea"/>
          <a:cs typeface="+mn-cs"/>
        </a:defRPr>
      </a:lvl9pPr>
    </p:bodyStyle>
    <p:otherStyle>
      <a:defPPr>
        <a:defRPr lang="en-US"/>
      </a:defPPr>
      <a:lvl1pPr marL="0" algn="l" defTabSz="2337310" rtl="0" eaLnBrk="1" latinLnBrk="0" hangingPunct="1">
        <a:defRPr sz="9200" kern="1200">
          <a:solidFill>
            <a:schemeClr val="tx1"/>
          </a:solidFill>
          <a:latin typeface="+mn-lt"/>
          <a:ea typeface="+mn-ea"/>
          <a:cs typeface="+mn-cs"/>
        </a:defRPr>
      </a:lvl1pPr>
      <a:lvl2pPr marL="2337310" algn="l" defTabSz="2337310" rtl="0" eaLnBrk="1" latinLnBrk="0" hangingPunct="1">
        <a:defRPr sz="9200" kern="1200">
          <a:solidFill>
            <a:schemeClr val="tx1"/>
          </a:solidFill>
          <a:latin typeface="+mn-lt"/>
          <a:ea typeface="+mn-ea"/>
          <a:cs typeface="+mn-cs"/>
        </a:defRPr>
      </a:lvl2pPr>
      <a:lvl3pPr marL="4674620" algn="l" defTabSz="2337310" rtl="0" eaLnBrk="1" latinLnBrk="0" hangingPunct="1">
        <a:defRPr sz="9200" kern="1200">
          <a:solidFill>
            <a:schemeClr val="tx1"/>
          </a:solidFill>
          <a:latin typeface="+mn-lt"/>
          <a:ea typeface="+mn-ea"/>
          <a:cs typeface="+mn-cs"/>
        </a:defRPr>
      </a:lvl3pPr>
      <a:lvl4pPr marL="7011929" algn="l" defTabSz="2337310" rtl="0" eaLnBrk="1" latinLnBrk="0" hangingPunct="1">
        <a:defRPr sz="9200" kern="1200">
          <a:solidFill>
            <a:schemeClr val="tx1"/>
          </a:solidFill>
          <a:latin typeface="+mn-lt"/>
          <a:ea typeface="+mn-ea"/>
          <a:cs typeface="+mn-cs"/>
        </a:defRPr>
      </a:lvl4pPr>
      <a:lvl5pPr marL="9349239" algn="l" defTabSz="2337310" rtl="0" eaLnBrk="1" latinLnBrk="0" hangingPunct="1">
        <a:defRPr sz="9200" kern="1200">
          <a:solidFill>
            <a:schemeClr val="tx1"/>
          </a:solidFill>
          <a:latin typeface="+mn-lt"/>
          <a:ea typeface="+mn-ea"/>
          <a:cs typeface="+mn-cs"/>
        </a:defRPr>
      </a:lvl5pPr>
      <a:lvl6pPr marL="11686548" algn="l" defTabSz="2337310" rtl="0" eaLnBrk="1" latinLnBrk="0" hangingPunct="1">
        <a:defRPr sz="9200" kern="1200">
          <a:solidFill>
            <a:schemeClr val="tx1"/>
          </a:solidFill>
          <a:latin typeface="+mn-lt"/>
          <a:ea typeface="+mn-ea"/>
          <a:cs typeface="+mn-cs"/>
        </a:defRPr>
      </a:lvl6pPr>
      <a:lvl7pPr marL="14023857" algn="l" defTabSz="2337310" rtl="0" eaLnBrk="1" latinLnBrk="0" hangingPunct="1">
        <a:defRPr sz="9200" kern="1200">
          <a:solidFill>
            <a:schemeClr val="tx1"/>
          </a:solidFill>
          <a:latin typeface="+mn-lt"/>
          <a:ea typeface="+mn-ea"/>
          <a:cs typeface="+mn-cs"/>
        </a:defRPr>
      </a:lvl7pPr>
      <a:lvl8pPr marL="16361167" algn="l" defTabSz="2337310" rtl="0" eaLnBrk="1" latinLnBrk="0" hangingPunct="1">
        <a:defRPr sz="9200" kern="1200">
          <a:solidFill>
            <a:schemeClr val="tx1"/>
          </a:solidFill>
          <a:latin typeface="+mn-lt"/>
          <a:ea typeface="+mn-ea"/>
          <a:cs typeface="+mn-cs"/>
        </a:defRPr>
      </a:lvl8pPr>
      <a:lvl9pPr marL="18698477" algn="l" defTabSz="2337310" rtl="0" eaLnBrk="1" latinLnBrk="0" hangingPunct="1">
        <a:defRPr sz="9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emf"/><Relationship Id="rId14" Type="http://schemas.openxmlformats.org/officeDocument/2006/relationships/image" Target="../media/image12.emf"/><Relationship Id="rId15" Type="http://schemas.openxmlformats.org/officeDocument/2006/relationships/image" Target="../media/image13.emf"/><Relationship Id="rId16" Type="http://schemas.openxmlformats.org/officeDocument/2006/relationships/image" Target="../media/image14.emf"/><Relationship Id="rId17" Type="http://schemas.openxmlformats.org/officeDocument/2006/relationships/image" Target="../media/image15.emf"/><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emf"/><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Figures1and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9242" y="22853760"/>
            <a:ext cx="13918189" cy="13174657"/>
          </a:xfrm>
          <a:prstGeom prst="rect">
            <a:avLst/>
          </a:prstGeom>
        </p:spPr>
      </p:pic>
      <p:pic>
        <p:nvPicPr>
          <p:cNvPr id="54" name="Picture 53" descr="Figures3and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64094" y="6451911"/>
            <a:ext cx="12203323" cy="11551402"/>
          </a:xfrm>
          <a:prstGeom prst="rect">
            <a:avLst/>
          </a:prstGeom>
        </p:spPr>
      </p:pic>
      <p:sp>
        <p:nvSpPr>
          <p:cNvPr id="4" name="Rectangle 3"/>
          <p:cNvSpPr/>
          <p:nvPr/>
        </p:nvSpPr>
        <p:spPr>
          <a:xfrm>
            <a:off x="855672" y="421648"/>
            <a:ext cx="49873679" cy="5684661"/>
          </a:xfrm>
          <a:prstGeom prst="rect">
            <a:avLst/>
          </a:prstGeom>
          <a:solidFill>
            <a:schemeClr val="bg1"/>
          </a:solidFill>
          <a:ln w="76200" cmpd="sng">
            <a:solidFill>
              <a:schemeClr val="tx2"/>
            </a:solidFill>
          </a:ln>
        </p:spPr>
        <p:style>
          <a:lnRef idx="1">
            <a:schemeClr val="accent1"/>
          </a:lnRef>
          <a:fillRef idx="3">
            <a:schemeClr val="accent1"/>
          </a:fillRef>
          <a:effectRef idx="2">
            <a:schemeClr val="accent1"/>
          </a:effectRef>
          <a:fontRef idx="minor">
            <a:schemeClr val="lt1"/>
          </a:fontRef>
        </p:style>
        <p:txBody>
          <a:bodyPr lIns="97388" tIns="48694" rIns="97388" bIns="48694" rtlCol="0" anchor="ctr"/>
          <a:lstStyle/>
          <a:p>
            <a:pPr algn="ctr"/>
            <a:endParaRPr lang="en-US" dirty="0"/>
          </a:p>
        </p:txBody>
      </p:sp>
      <p:sp>
        <p:nvSpPr>
          <p:cNvPr id="2" name="Title 1"/>
          <p:cNvSpPr>
            <a:spLocks noGrp="1"/>
          </p:cNvSpPr>
          <p:nvPr>
            <p:ph type="ctrTitle"/>
          </p:nvPr>
        </p:nvSpPr>
        <p:spPr>
          <a:xfrm>
            <a:off x="7464356" y="466098"/>
            <a:ext cx="36350015" cy="5684661"/>
          </a:xfrm>
        </p:spPr>
        <p:txBody>
          <a:bodyPr>
            <a:normAutofit fontScale="90000"/>
          </a:bodyPr>
          <a:lstStyle/>
          <a:p>
            <a:r>
              <a:rPr lang="en-US" sz="8900" b="1" dirty="0">
                <a:latin typeface="Arial"/>
                <a:cs typeface="Arial"/>
              </a:rPr>
              <a:t>Neuropsychophysiological mapping: Concurrent psychophysiological recording and fMRI at 7T</a:t>
            </a:r>
            <a:r>
              <a:rPr lang="en-US" sz="9900" b="1" dirty="0">
                <a:latin typeface="Arial"/>
                <a:cs typeface="Arial"/>
              </a:rPr>
              <a:t/>
            </a:r>
            <a:br>
              <a:rPr lang="en-US" sz="9900" b="1" dirty="0">
                <a:latin typeface="Arial"/>
                <a:cs typeface="Arial"/>
              </a:rPr>
            </a:br>
            <a:r>
              <a:rPr lang="en-US" sz="5300" dirty="0">
                <a:latin typeface="Arial"/>
                <a:cs typeface="Arial"/>
              </a:rPr>
              <a:t>Jennifer L. Robinson, Ph.D., Matthew Miller, Ph.D., Keith Lohse, Ph.D., </a:t>
            </a:r>
            <a:r>
              <a:rPr lang="en-US" sz="5300" dirty="0" smtClean="0">
                <a:latin typeface="Arial"/>
                <a:cs typeface="Arial"/>
              </a:rPr>
              <a:t>Kirk </a:t>
            </a:r>
            <a:r>
              <a:rPr lang="en-US" sz="5300" dirty="0">
                <a:latin typeface="Arial"/>
                <a:cs typeface="Arial"/>
              </a:rPr>
              <a:t>Grand, </a:t>
            </a:r>
            <a:r>
              <a:rPr lang="en-US" sz="5300" dirty="0" smtClean="0">
                <a:latin typeface="Arial"/>
                <a:cs typeface="Arial"/>
              </a:rPr>
              <a:t>Ashley C. Hill, Jerry E. Murphy, Lauren </a:t>
            </a:r>
            <a:r>
              <a:rPr lang="en-US" sz="5300" dirty="0">
                <a:latin typeface="Arial"/>
                <a:cs typeface="Arial"/>
              </a:rPr>
              <a:t>A. J. Kirby, Ken </a:t>
            </a:r>
            <a:r>
              <a:rPr lang="en-US" sz="5300" dirty="0">
                <a:latin typeface="Arial"/>
                <a:cs typeface="Arial"/>
              </a:rPr>
              <a:t>Graap</a:t>
            </a:r>
            <a:r>
              <a:rPr lang="en-US" sz="5300" dirty="0">
                <a:latin typeface="Arial"/>
                <a:cs typeface="Arial"/>
              </a:rPr>
              <a:t>, M.Ed.</a:t>
            </a:r>
            <a:r>
              <a:rPr lang="en-US" sz="5300" dirty="0" smtClean="0">
                <a:latin typeface="Arial"/>
                <a:cs typeface="Arial"/>
              </a:rPr>
              <a:t>*, Alan </a:t>
            </a:r>
            <a:r>
              <a:rPr lang="en-US" sz="5300" dirty="0">
                <a:latin typeface="Arial"/>
                <a:cs typeface="Arial"/>
              </a:rPr>
              <a:t>Macy, M.S.E.E.</a:t>
            </a:r>
            <a:r>
              <a:rPr lang="en-US" sz="5300" dirty="0" smtClean="0">
                <a:latin typeface="Arial"/>
                <a:cs typeface="Arial"/>
              </a:rPr>
              <a:t>*</a:t>
            </a:r>
            <a:r>
              <a:rPr lang="en-US" sz="5300" dirty="0">
                <a:latin typeface="Arial"/>
                <a:cs typeface="Arial"/>
              </a:rPr>
              <a:t/>
            </a:r>
            <a:br>
              <a:rPr lang="en-US" sz="5300" dirty="0">
                <a:latin typeface="Arial"/>
                <a:cs typeface="Arial"/>
              </a:rPr>
            </a:br>
            <a:r>
              <a:rPr lang="en-US" sz="4000" dirty="0">
                <a:latin typeface="Arial"/>
                <a:cs typeface="Arial"/>
              </a:rPr>
              <a:t>*= Author is an employee of Biopac Systems, Inc.  All other authors are affiliated with Auburn University</a:t>
            </a:r>
            <a:br>
              <a:rPr lang="en-US" sz="4000" dirty="0">
                <a:latin typeface="Arial"/>
                <a:cs typeface="Arial"/>
              </a:rPr>
            </a:br>
            <a:r>
              <a:rPr lang="en-US" sz="4300" i="1" dirty="0">
                <a:solidFill>
                  <a:schemeClr val="accent6"/>
                </a:solidFill>
                <a:latin typeface="Arial"/>
                <a:cs typeface="Arial"/>
              </a:rPr>
              <a:t>For reprint requests, please contact Jen Robinson at jrobinson@auburn.edu</a:t>
            </a:r>
          </a:p>
        </p:txBody>
      </p:sp>
      <p:sp>
        <p:nvSpPr>
          <p:cNvPr id="6" name="Rectangle 5"/>
          <p:cNvSpPr/>
          <p:nvPr/>
        </p:nvSpPr>
        <p:spPr>
          <a:xfrm>
            <a:off x="855672" y="7962031"/>
            <a:ext cx="13749868" cy="2683662"/>
          </a:xfrm>
          <a:prstGeom prst="rect">
            <a:avLst/>
          </a:prstGeom>
          <a:noFill/>
          <a:ln w="76200" cmpd="sng">
            <a:solidFill>
              <a:srgbClr val="1F497D"/>
            </a:solidFill>
          </a:ln>
          <a:effectLst/>
          <a:scene3d>
            <a:camera prst="orthographicFront"/>
            <a:lightRig rig="threePt" dir="t"/>
          </a:scene3d>
          <a:sp3d>
            <a:bevelT/>
          </a:sp3d>
        </p:spPr>
        <p:txBody>
          <a:bodyPr wrap="square" lIns="97388" tIns="48694" rIns="97388" bIns="48694">
            <a:spAutoFit/>
          </a:bodyPr>
          <a:lstStyle/>
          <a:p>
            <a:pPr algn="just"/>
            <a:r>
              <a:rPr lang="en-US" sz="2800" dirty="0">
                <a:latin typeface="Arial"/>
                <a:cs typeface="Arial"/>
              </a:rPr>
              <a:t>Background. In this study, we examine the effects of internal and external focus of attention during a hand-grip task under two contexts: social pressure, and no pressure. This is the first study of its kind to combine measures of peripheral (e.g., psychophysiological measurements) and central nervous system (functional magnetic resonance imaging [fMRI]) activity. Here, we present initial findings of multichannel psychophysiological data collection during submillimeter 7T fMRI. </a:t>
            </a:r>
            <a:endParaRPr lang="en-US" sz="2700" dirty="0">
              <a:latin typeface="Arial"/>
              <a:cs typeface="Arial"/>
            </a:endParaRPr>
          </a:p>
        </p:txBody>
      </p:sp>
      <p:pic>
        <p:nvPicPr>
          <p:cNvPr id="11" name="Picture 10" descr="AU wordmark.ep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3121" y="839612"/>
            <a:ext cx="6031085" cy="4634518"/>
          </a:xfrm>
          <a:prstGeom prst="rect">
            <a:avLst/>
          </a:prstGeom>
        </p:spPr>
      </p:pic>
      <p:sp>
        <p:nvSpPr>
          <p:cNvPr id="5" name="TextBox 4"/>
          <p:cNvSpPr txBox="1"/>
          <p:nvPr/>
        </p:nvSpPr>
        <p:spPr>
          <a:xfrm flipH="1">
            <a:off x="855672" y="6451911"/>
            <a:ext cx="13749868" cy="1283279"/>
          </a:xfrm>
          <a:prstGeom prst="rect">
            <a:avLst/>
          </a:prstGeom>
          <a:solidFill>
            <a:schemeClr val="accent1">
              <a:lumMod val="50000"/>
            </a:schemeClr>
          </a:solidFill>
          <a:ln w="76200" cmpd="sng">
            <a:solidFill>
              <a:schemeClr val="tx2"/>
            </a:solidFill>
          </a:ln>
          <a:scene3d>
            <a:camera prst="orthographicFront"/>
            <a:lightRig rig="threePt" dir="t"/>
          </a:scene3d>
          <a:sp3d>
            <a:bevelT/>
          </a:sp3d>
        </p:spPr>
        <p:txBody>
          <a:bodyPr wrap="square" lIns="97388" tIns="48694" rIns="97388" bIns="48694" rtlCol="0">
            <a:spAutoFit/>
          </a:bodyPr>
          <a:lstStyle/>
          <a:p>
            <a:pPr algn="ctr"/>
            <a:r>
              <a:rPr lang="en-US" sz="7700" dirty="0" smtClean="0">
                <a:solidFill>
                  <a:schemeClr val="bg1"/>
                </a:solidFill>
                <a:latin typeface="Arial"/>
                <a:cs typeface="Arial"/>
              </a:rPr>
              <a:t>BACKGROUND</a:t>
            </a:r>
            <a:endParaRPr lang="en-US" sz="7700" dirty="0">
              <a:solidFill>
                <a:schemeClr val="bg1"/>
              </a:solidFill>
              <a:latin typeface="Arial"/>
              <a:cs typeface="Arial"/>
            </a:endParaRPr>
          </a:p>
        </p:txBody>
      </p:sp>
      <p:sp>
        <p:nvSpPr>
          <p:cNvPr id="9" name="TextBox 8"/>
          <p:cNvSpPr txBox="1"/>
          <p:nvPr/>
        </p:nvSpPr>
        <p:spPr>
          <a:xfrm flipH="1">
            <a:off x="806023" y="11207788"/>
            <a:ext cx="13799509" cy="1283279"/>
          </a:xfrm>
          <a:prstGeom prst="rect">
            <a:avLst/>
          </a:prstGeom>
          <a:solidFill>
            <a:schemeClr val="accent1">
              <a:lumMod val="50000"/>
            </a:schemeClr>
          </a:solidFill>
          <a:ln w="76200" cmpd="sng">
            <a:solidFill>
              <a:srgbClr val="1F497D"/>
            </a:solidFill>
          </a:ln>
          <a:scene3d>
            <a:camera prst="orthographicFront"/>
            <a:lightRig rig="threePt" dir="t"/>
          </a:scene3d>
          <a:sp3d>
            <a:bevelT/>
          </a:sp3d>
        </p:spPr>
        <p:txBody>
          <a:bodyPr wrap="square" lIns="97388" tIns="48694" rIns="97388" bIns="48694" rtlCol="0">
            <a:spAutoFit/>
          </a:bodyPr>
          <a:lstStyle/>
          <a:p>
            <a:pPr algn="ctr"/>
            <a:r>
              <a:rPr lang="en-US" sz="7700" dirty="0" smtClean="0">
                <a:solidFill>
                  <a:srgbClr val="FFFFFF"/>
                </a:solidFill>
                <a:latin typeface="Arial"/>
                <a:cs typeface="Arial"/>
              </a:rPr>
              <a:t>METHODS</a:t>
            </a:r>
            <a:endParaRPr lang="en-US" sz="7700" dirty="0">
              <a:solidFill>
                <a:srgbClr val="FFFFFF"/>
              </a:solidFill>
              <a:latin typeface="Arial"/>
              <a:cs typeface="Arial"/>
            </a:endParaRPr>
          </a:p>
        </p:txBody>
      </p:sp>
      <p:sp>
        <p:nvSpPr>
          <p:cNvPr id="10" name="Rectangle 9"/>
          <p:cNvSpPr/>
          <p:nvPr/>
        </p:nvSpPr>
        <p:spPr>
          <a:xfrm>
            <a:off x="806029" y="12795273"/>
            <a:ext cx="13799509" cy="24674310"/>
          </a:xfrm>
          <a:prstGeom prst="rect">
            <a:avLst/>
          </a:prstGeom>
          <a:ln w="76200" cmpd="sng">
            <a:solidFill>
              <a:srgbClr val="1F497D"/>
            </a:solidFill>
          </a:ln>
          <a:scene3d>
            <a:camera prst="orthographicFront"/>
            <a:lightRig rig="threePt" dir="t"/>
          </a:scene3d>
          <a:sp3d>
            <a:bevelT/>
          </a:sp3d>
        </p:spPr>
        <p:txBody>
          <a:bodyPr wrap="square" lIns="97388" tIns="48694" rIns="97388" bIns="48694">
            <a:spAutoFit/>
          </a:bodyPr>
          <a:lstStyle/>
          <a:p>
            <a:pPr algn="just"/>
            <a:r>
              <a:rPr lang="en-US" sz="2800" dirty="0">
                <a:latin typeface="Arial"/>
                <a:cs typeface="Arial"/>
              </a:rPr>
              <a:t>Data were acquired in twelve adults using BIOPAC MRI-compatible modules, leads, and electrodes. FMRI scanning was performed on a 7T Siemens MAGNETOM. Electrocardiograph (ECG), respiration, electrodermal activity (EDA), electromyogram (EMG), and grip force were collected during simultaneous high-resolution fMRI</a:t>
            </a:r>
            <a:r>
              <a:rPr lang="en-US" sz="2800" dirty="0"/>
              <a:t>. </a:t>
            </a:r>
            <a:endParaRPr lang="en-US" sz="2700" dirty="0" smtClean="0">
              <a:latin typeface="Arial"/>
              <a:cs typeface="Arial"/>
            </a:endParaRPr>
          </a:p>
          <a:p>
            <a:pPr algn="just"/>
            <a:endParaRPr lang="en-US" sz="2700" dirty="0" smtClean="0">
              <a:latin typeface="Arial"/>
              <a:cs typeface="Arial"/>
            </a:endParaRPr>
          </a:p>
          <a:p>
            <a:pPr algn="just"/>
            <a:r>
              <a:rPr lang="en-US" sz="2700" dirty="0" smtClean="0">
                <a:latin typeface="Arial"/>
                <a:cs typeface="Arial"/>
              </a:rPr>
              <a:t>FMRI was </a:t>
            </a:r>
            <a:r>
              <a:rPr lang="en-US" sz="2700" dirty="0">
                <a:latin typeface="Arial"/>
                <a:cs typeface="Arial"/>
              </a:rPr>
              <a:t>carried out using an echo-planar sequence consisting of 37 slices acquired parallel to the AC-PC line (0.85mmx0.85mmx1.5mm voxels, TR/TE: 3000/28ms, 70° flip angle, base/phase resolution 234/100, interleaved sequence</a:t>
            </a:r>
            <a:r>
              <a:rPr lang="en-US" sz="2700" dirty="0" smtClean="0">
                <a:latin typeface="Arial"/>
                <a:cs typeface="Arial"/>
              </a:rPr>
              <a:t>).</a:t>
            </a:r>
          </a:p>
          <a:p>
            <a:pPr algn="just"/>
            <a:endParaRPr lang="en-US" sz="2700" dirty="0" smtClean="0">
              <a:latin typeface="Arial"/>
              <a:cs typeface="Arial"/>
            </a:endParaRPr>
          </a:p>
          <a:p>
            <a:pPr algn="just"/>
            <a:r>
              <a:rPr lang="en-US" sz="2700" b="1" dirty="0" smtClean="0">
                <a:latin typeface="Arial"/>
                <a:cs typeface="Arial"/>
              </a:rPr>
              <a:t>FMRI Task.  </a:t>
            </a:r>
            <a:r>
              <a:rPr lang="en-US" sz="2700" dirty="0" smtClean="0">
                <a:latin typeface="Arial"/>
                <a:cs typeface="Arial"/>
              </a:rPr>
              <a:t>Participants were asked to complete a hand-gripping task under two testing conditions: once with social pressure, and once without any pressure.  Testing sessions were counterbalanced across individuals.</a:t>
            </a:r>
          </a:p>
          <a:p>
            <a:pPr algn="just"/>
            <a:endParaRPr lang="en-US" sz="2700" dirty="0">
              <a:latin typeface="Arial"/>
              <a:cs typeface="Arial"/>
            </a:endParaRPr>
          </a:p>
          <a:p>
            <a:pPr algn="just"/>
            <a:endParaRPr lang="en-US" sz="2700" dirty="0" smtClean="0">
              <a:latin typeface="Arial"/>
              <a:cs typeface="Arial"/>
            </a:endParaRPr>
          </a:p>
          <a:p>
            <a:pPr algn="just"/>
            <a:endParaRPr lang="en-US" sz="2700" dirty="0">
              <a:latin typeface="Arial"/>
              <a:cs typeface="Arial"/>
            </a:endParaRPr>
          </a:p>
          <a:p>
            <a:pPr algn="just"/>
            <a:endParaRPr lang="en-US" sz="2700" dirty="0" smtClean="0">
              <a:latin typeface="Arial"/>
              <a:cs typeface="Arial"/>
            </a:endParaRPr>
          </a:p>
          <a:p>
            <a:pPr algn="just"/>
            <a:endParaRPr lang="en-US" sz="2700" dirty="0">
              <a:latin typeface="Arial"/>
              <a:cs typeface="Arial"/>
            </a:endParaRPr>
          </a:p>
          <a:p>
            <a:pPr algn="just"/>
            <a:endParaRPr lang="en-US" sz="2700" dirty="0" smtClean="0">
              <a:latin typeface="Arial"/>
              <a:cs typeface="Arial"/>
            </a:endParaRPr>
          </a:p>
          <a:p>
            <a:pPr algn="just"/>
            <a:endParaRPr lang="en-US" sz="2700" dirty="0">
              <a:latin typeface="Arial"/>
              <a:cs typeface="Arial"/>
            </a:endParaRPr>
          </a:p>
          <a:p>
            <a:pPr algn="just"/>
            <a:endParaRPr lang="en-US" sz="2700" dirty="0" smtClean="0">
              <a:latin typeface="Arial"/>
              <a:cs typeface="Arial"/>
            </a:endParaRPr>
          </a:p>
          <a:p>
            <a:pPr algn="just"/>
            <a:endParaRPr lang="en-US" sz="2700" dirty="0">
              <a:latin typeface="Arial"/>
              <a:cs typeface="Arial"/>
            </a:endParaRPr>
          </a:p>
          <a:p>
            <a:pPr algn="just"/>
            <a:endParaRPr lang="en-US" sz="2700" dirty="0" smtClean="0">
              <a:latin typeface="Arial"/>
              <a:cs typeface="Arial"/>
            </a:endParaRPr>
          </a:p>
          <a:p>
            <a:pPr algn="just"/>
            <a:endParaRPr lang="en-US" sz="2700" dirty="0">
              <a:latin typeface="Arial"/>
              <a:cs typeface="Arial"/>
            </a:endParaRPr>
          </a:p>
          <a:p>
            <a:pPr algn="just"/>
            <a:r>
              <a:rPr lang="en-US" sz="2700" b="1" dirty="0" smtClean="0">
                <a:latin typeface="Arial"/>
                <a:cs typeface="Arial"/>
              </a:rPr>
              <a:t>Psychophysiology Preprocessing. </a:t>
            </a:r>
            <a:r>
              <a:rPr lang="en-US" sz="2700" dirty="0" smtClean="0">
                <a:latin typeface="Arial"/>
                <a:cs typeface="Arial"/>
              </a:rPr>
              <a:t>EMG</a:t>
            </a:r>
            <a:r>
              <a:rPr lang="en-US" sz="2700" dirty="0">
                <a:latin typeface="Arial"/>
                <a:cs typeface="Arial"/>
              </a:rPr>
              <a:t>, EDA, and basic cardiovascular measures were derived after signal processing to remove scanning artifacts. EMG and EDA signals were reliably extracted and minimally affected by the simultaneous acquisition. For EMG data, a comb-band stop filter (12.33Hz and up to the Nyquist frequency) was applied.  EDA data were subjected to a 10 Hz IIR low-pass filter to remove artifacts.  Respiratory signals were largely unaffected.  ECG signals were more vulnerable to scanning parameters, and highly distorted due to magnetohydrodynamic artifacts, thus a less automatic processing method was employed</a:t>
            </a:r>
            <a:r>
              <a:rPr lang="en-US" sz="2700" dirty="0" smtClean="0">
                <a:latin typeface="Arial"/>
                <a:cs typeface="Arial"/>
              </a:rPr>
              <a:t>.</a:t>
            </a:r>
          </a:p>
          <a:p>
            <a:pPr algn="just"/>
            <a:endParaRPr lang="en-US" sz="2700" dirty="0">
              <a:latin typeface="Arial"/>
              <a:cs typeface="Arial"/>
            </a:endParaRPr>
          </a:p>
          <a:p>
            <a:pPr algn="just"/>
            <a:endParaRPr lang="en-US" sz="2700" dirty="0" smtClean="0">
              <a:latin typeface="Arial"/>
              <a:cs typeface="Arial"/>
            </a:endParaRPr>
          </a:p>
          <a:p>
            <a:pPr algn="just"/>
            <a:endParaRPr lang="en-US" sz="2700" dirty="0">
              <a:latin typeface="Arial"/>
              <a:cs typeface="Arial"/>
            </a:endParaRPr>
          </a:p>
          <a:p>
            <a:pPr algn="just"/>
            <a:endParaRPr lang="en-US" sz="2700" dirty="0" smtClean="0">
              <a:latin typeface="Arial"/>
              <a:cs typeface="Arial"/>
            </a:endParaRPr>
          </a:p>
          <a:p>
            <a:pPr algn="just"/>
            <a:endParaRPr lang="en-US" sz="2700" dirty="0">
              <a:latin typeface="Arial"/>
              <a:cs typeface="Arial"/>
            </a:endParaRPr>
          </a:p>
          <a:p>
            <a:pPr algn="just"/>
            <a:endParaRPr lang="en-US" sz="2700" dirty="0" smtClean="0">
              <a:latin typeface="Arial"/>
              <a:cs typeface="Arial"/>
            </a:endParaRPr>
          </a:p>
          <a:p>
            <a:pPr algn="just"/>
            <a:endParaRPr lang="en-US" sz="2700" dirty="0">
              <a:latin typeface="Arial"/>
              <a:cs typeface="Arial"/>
            </a:endParaRPr>
          </a:p>
          <a:p>
            <a:pPr algn="just"/>
            <a:endParaRPr lang="en-US" sz="2700" dirty="0" smtClean="0">
              <a:latin typeface="Arial"/>
              <a:cs typeface="Arial"/>
            </a:endParaRPr>
          </a:p>
          <a:p>
            <a:pPr algn="just"/>
            <a:endParaRPr lang="en-US" sz="2700" dirty="0">
              <a:latin typeface="Arial"/>
              <a:cs typeface="Arial"/>
            </a:endParaRPr>
          </a:p>
          <a:p>
            <a:pPr algn="just"/>
            <a:endParaRPr lang="en-US" sz="2700" dirty="0" smtClean="0">
              <a:latin typeface="Arial"/>
              <a:cs typeface="Arial"/>
            </a:endParaRPr>
          </a:p>
          <a:p>
            <a:pPr algn="just"/>
            <a:endParaRPr lang="en-US" sz="2700" dirty="0">
              <a:latin typeface="Arial"/>
              <a:cs typeface="Arial"/>
            </a:endParaRPr>
          </a:p>
          <a:p>
            <a:pPr algn="ctr"/>
            <a:r>
              <a:rPr lang="en-US" sz="2700" b="1" dirty="0" smtClean="0">
                <a:latin typeface="Arial"/>
                <a:cs typeface="Arial"/>
              </a:rPr>
              <a:t>Effects of Filtering</a:t>
            </a:r>
          </a:p>
          <a:p>
            <a:pPr algn="just"/>
            <a:endParaRPr lang="en-US" sz="2700" dirty="0">
              <a:latin typeface="Arial"/>
              <a:cs typeface="Arial"/>
            </a:endParaRPr>
          </a:p>
          <a:p>
            <a:pPr algn="just"/>
            <a:endParaRPr lang="en-US" sz="2700" dirty="0" smtClean="0">
              <a:latin typeface="Arial"/>
              <a:cs typeface="Arial"/>
            </a:endParaRPr>
          </a:p>
          <a:p>
            <a:pPr algn="just"/>
            <a:endParaRPr lang="en-US" sz="2700" dirty="0">
              <a:latin typeface="Arial"/>
              <a:cs typeface="Arial"/>
            </a:endParaRPr>
          </a:p>
          <a:p>
            <a:pPr algn="just"/>
            <a:endParaRPr lang="en-US" sz="2700" dirty="0" smtClean="0">
              <a:latin typeface="Arial"/>
              <a:cs typeface="Arial"/>
            </a:endParaRPr>
          </a:p>
          <a:p>
            <a:pPr algn="just"/>
            <a:r>
              <a:rPr lang="en-US" sz="2700" dirty="0" smtClean="0">
                <a:latin typeface="Arial"/>
                <a:cs typeface="Arial"/>
              </a:rPr>
              <a:t> </a:t>
            </a:r>
          </a:p>
          <a:p>
            <a:pPr algn="just"/>
            <a:endParaRPr lang="en-US" sz="2700" dirty="0">
              <a:latin typeface="Arial"/>
              <a:cs typeface="Arial"/>
            </a:endParaRPr>
          </a:p>
          <a:p>
            <a:pPr algn="just"/>
            <a:endParaRPr lang="en-US" sz="2700" dirty="0" smtClean="0">
              <a:latin typeface="Arial"/>
              <a:cs typeface="Arial"/>
            </a:endParaRPr>
          </a:p>
          <a:p>
            <a:pPr algn="just"/>
            <a:endParaRPr lang="en-US" sz="2700" dirty="0">
              <a:latin typeface="Arial"/>
              <a:cs typeface="Arial"/>
            </a:endParaRPr>
          </a:p>
          <a:p>
            <a:pPr algn="just"/>
            <a:r>
              <a:rPr lang="en-US" sz="2700" dirty="0" smtClean="0">
                <a:latin typeface="Arial"/>
                <a:cs typeface="Arial"/>
              </a:rPr>
              <a:t> </a:t>
            </a:r>
          </a:p>
          <a:p>
            <a:pPr algn="just"/>
            <a:endParaRPr lang="en-US" sz="2700" dirty="0">
              <a:latin typeface="Arial"/>
              <a:cs typeface="Arial"/>
            </a:endParaRPr>
          </a:p>
          <a:p>
            <a:pPr algn="just"/>
            <a:endParaRPr lang="en-US" sz="2700" dirty="0" smtClean="0">
              <a:latin typeface="Arial"/>
              <a:cs typeface="Arial"/>
            </a:endParaRPr>
          </a:p>
          <a:p>
            <a:pPr algn="just"/>
            <a:endParaRPr lang="en-US" sz="2700" dirty="0">
              <a:latin typeface="Arial"/>
              <a:cs typeface="Arial"/>
            </a:endParaRPr>
          </a:p>
          <a:p>
            <a:pPr algn="just"/>
            <a:endParaRPr lang="en-US" sz="2700" dirty="0" smtClean="0">
              <a:latin typeface="Arial"/>
              <a:cs typeface="Arial"/>
            </a:endParaRPr>
          </a:p>
          <a:p>
            <a:pPr algn="just"/>
            <a:endParaRPr lang="en-US" sz="2700" dirty="0">
              <a:latin typeface="Arial"/>
              <a:cs typeface="Arial"/>
            </a:endParaRPr>
          </a:p>
          <a:p>
            <a:pPr algn="just"/>
            <a:endParaRPr lang="en-US" sz="2700" dirty="0" smtClean="0">
              <a:latin typeface="Arial"/>
              <a:cs typeface="Arial"/>
            </a:endParaRPr>
          </a:p>
          <a:p>
            <a:pPr algn="just"/>
            <a:endParaRPr lang="en-US" sz="2700" dirty="0">
              <a:latin typeface="Arial"/>
              <a:cs typeface="Arial"/>
            </a:endParaRPr>
          </a:p>
        </p:txBody>
      </p:sp>
      <p:sp>
        <p:nvSpPr>
          <p:cNvPr id="12" name="TextBox 11"/>
          <p:cNvSpPr txBox="1"/>
          <p:nvPr/>
        </p:nvSpPr>
        <p:spPr>
          <a:xfrm flipH="1">
            <a:off x="15233605" y="11207788"/>
            <a:ext cx="22184171" cy="1283279"/>
          </a:xfrm>
          <a:prstGeom prst="rect">
            <a:avLst/>
          </a:prstGeom>
          <a:solidFill>
            <a:srgbClr val="254061"/>
          </a:solidFill>
          <a:ln w="76200" cmpd="sng">
            <a:solidFill>
              <a:srgbClr val="1F497D"/>
            </a:solidFill>
          </a:ln>
          <a:scene3d>
            <a:camera prst="orthographicFront"/>
            <a:lightRig rig="threePt" dir="t"/>
          </a:scene3d>
          <a:sp3d>
            <a:bevelT/>
          </a:sp3d>
        </p:spPr>
        <p:txBody>
          <a:bodyPr wrap="square" lIns="97388" tIns="48694" rIns="97388" bIns="48694" rtlCol="0">
            <a:spAutoFit/>
          </a:bodyPr>
          <a:lstStyle/>
          <a:p>
            <a:pPr algn="ctr"/>
            <a:r>
              <a:rPr lang="en-US" sz="7700" dirty="0" smtClean="0">
                <a:solidFill>
                  <a:srgbClr val="FFFFFF"/>
                </a:solidFill>
                <a:latin typeface="Arial"/>
                <a:cs typeface="Arial"/>
              </a:rPr>
              <a:t>RESULTS</a:t>
            </a:r>
            <a:endParaRPr lang="en-US" sz="7700" dirty="0">
              <a:solidFill>
                <a:srgbClr val="FFFFFF"/>
              </a:solidFill>
              <a:latin typeface="Arial"/>
              <a:cs typeface="Arial"/>
            </a:endParaRPr>
          </a:p>
        </p:txBody>
      </p:sp>
      <p:sp>
        <p:nvSpPr>
          <p:cNvPr id="21" name="TextBox 20"/>
          <p:cNvSpPr txBox="1"/>
          <p:nvPr/>
        </p:nvSpPr>
        <p:spPr>
          <a:xfrm flipH="1">
            <a:off x="37964095" y="27421030"/>
            <a:ext cx="12765256" cy="1283279"/>
          </a:xfrm>
          <a:prstGeom prst="rect">
            <a:avLst/>
          </a:prstGeom>
          <a:solidFill>
            <a:srgbClr val="254061"/>
          </a:solidFill>
          <a:ln w="76200" cmpd="sng">
            <a:solidFill>
              <a:srgbClr val="1F497D"/>
            </a:solidFill>
          </a:ln>
          <a:scene3d>
            <a:camera prst="orthographicFront"/>
            <a:lightRig rig="threePt" dir="t"/>
          </a:scene3d>
          <a:sp3d>
            <a:bevelT/>
          </a:sp3d>
        </p:spPr>
        <p:txBody>
          <a:bodyPr wrap="square" lIns="97388" tIns="48694" rIns="97388" bIns="48694" rtlCol="0">
            <a:spAutoFit/>
          </a:bodyPr>
          <a:lstStyle/>
          <a:p>
            <a:pPr algn="ctr"/>
            <a:r>
              <a:rPr lang="en-US" sz="7700" dirty="0" smtClean="0">
                <a:solidFill>
                  <a:srgbClr val="FFFFFF"/>
                </a:solidFill>
                <a:latin typeface="Arial"/>
                <a:cs typeface="Arial"/>
              </a:rPr>
              <a:t>CONCLUSIONS</a:t>
            </a:r>
            <a:endParaRPr lang="en-US" sz="7700" dirty="0">
              <a:solidFill>
                <a:srgbClr val="FFFFFF"/>
              </a:solidFill>
              <a:latin typeface="Arial"/>
              <a:cs typeface="Arial"/>
            </a:endParaRPr>
          </a:p>
        </p:txBody>
      </p:sp>
      <p:sp>
        <p:nvSpPr>
          <p:cNvPr id="50" name="Rectangle 49"/>
          <p:cNvSpPr/>
          <p:nvPr/>
        </p:nvSpPr>
        <p:spPr>
          <a:xfrm>
            <a:off x="37964095" y="29153612"/>
            <a:ext cx="12765256" cy="8716082"/>
          </a:xfrm>
          <a:prstGeom prst="rect">
            <a:avLst/>
          </a:prstGeom>
          <a:noFill/>
          <a:ln w="76200" cmpd="sng">
            <a:solidFill>
              <a:srgbClr val="1F497D"/>
            </a:solidFill>
          </a:ln>
          <a:effectLst/>
          <a:scene3d>
            <a:camera prst="orthographicFront"/>
            <a:lightRig rig="threePt" dir="t"/>
          </a:scene3d>
          <a:sp3d>
            <a:bevelT/>
          </a:sp3d>
        </p:spPr>
        <p:txBody>
          <a:bodyPr wrap="square" lIns="97388" tIns="48694" rIns="97388" bIns="48694">
            <a:spAutoFit/>
          </a:bodyPr>
          <a:lstStyle/>
          <a:p>
            <a:pPr algn="just"/>
            <a:r>
              <a:rPr lang="en-US" sz="2800" dirty="0">
                <a:latin typeface="Arial"/>
                <a:cs typeface="Arial"/>
              </a:rPr>
              <a:t>We successfully collected submillimeter fMRI and multichannel psychophysiological data in an ultra-high field MR environment. Such data collection provides insight into the dynamic interactions of the central and autonomic nervous systems</a:t>
            </a:r>
            <a:r>
              <a:rPr lang="en-US" sz="2800" dirty="0" smtClean="0">
                <a:latin typeface="Arial"/>
                <a:cs typeface="Arial"/>
              </a:rPr>
              <a:t>.</a:t>
            </a:r>
          </a:p>
          <a:p>
            <a:pPr algn="just"/>
            <a:endParaRPr lang="en-US" sz="2800" dirty="0">
              <a:latin typeface="Arial"/>
              <a:cs typeface="Arial"/>
            </a:endParaRPr>
          </a:p>
          <a:p>
            <a:pPr algn="just"/>
            <a:r>
              <a:rPr lang="en-US" sz="2800" dirty="0" smtClean="0">
                <a:latin typeface="Arial"/>
                <a:cs typeface="Arial"/>
              </a:rPr>
              <a:t>In the context of the present experiment, we found </a:t>
            </a:r>
            <a:r>
              <a:rPr lang="en-US" sz="2800" dirty="0" smtClean="0">
                <a:latin typeface="Arial"/>
                <a:cs typeface="Arial"/>
              </a:rPr>
              <a:t>neurophysiological </a:t>
            </a:r>
            <a:r>
              <a:rPr lang="en-US" sz="2800" dirty="0" smtClean="0">
                <a:latin typeface="Arial"/>
                <a:cs typeface="Arial"/>
              </a:rPr>
              <a:t>differences between the pressure and no pressure conditions, such that the pressure condition elicited greater activation during the motor task compared to the rest period immediately </a:t>
            </a:r>
            <a:r>
              <a:rPr lang="en-US" sz="2800" dirty="0" smtClean="0">
                <a:latin typeface="Arial"/>
                <a:cs typeface="Arial"/>
              </a:rPr>
              <a:t>following </a:t>
            </a:r>
            <a:r>
              <a:rPr lang="en-US" sz="2800" dirty="0" smtClean="0">
                <a:latin typeface="Arial"/>
                <a:cs typeface="Arial"/>
              </a:rPr>
              <a:t>it.  Additionally, we found that the pressure condition elicited greater activation throughout the brain following each motor trial, suggesting that during the pressure condition, participants were using regions of the brain known to be involved in cognitive processing.  These data suggest that participants may have been thinking more about their performance, and lend insight into potential neural networks that may be involved in the choking under pressure phenomenon.  </a:t>
            </a:r>
          </a:p>
          <a:p>
            <a:pPr algn="just"/>
            <a:endParaRPr lang="en-US" sz="2800" dirty="0">
              <a:latin typeface="Arial"/>
              <a:cs typeface="Arial"/>
            </a:endParaRPr>
          </a:p>
          <a:p>
            <a:pPr algn="just"/>
            <a:r>
              <a:rPr lang="en-US" sz="2800" dirty="0">
                <a:latin typeface="Arial"/>
                <a:cs typeface="Arial"/>
              </a:rPr>
              <a:t>Relationships between central and peripheral neurophysiological measures did not change between conditions. Collapsing across conditions, we found consistent neural correlates for ECG/EMG, but not for respiration/EDA.  This may be due to lack of power, or variable neural correlates for these signals</a:t>
            </a:r>
            <a:r>
              <a:rPr lang="en-US" sz="2800" dirty="0" smtClean="0">
                <a:latin typeface="Arial"/>
                <a:cs typeface="Arial"/>
              </a:rPr>
              <a:t>.</a:t>
            </a:r>
            <a:endParaRPr lang="en-US" sz="2800" dirty="0" smtClean="0">
              <a:latin typeface="Arial"/>
              <a:cs typeface="Arial"/>
            </a:endParaRPr>
          </a:p>
        </p:txBody>
      </p:sp>
      <p:pic>
        <p:nvPicPr>
          <p:cNvPr id="58" name="Picture 57" descr="ur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08480" y="839613"/>
            <a:ext cx="5958938" cy="1965676"/>
          </a:xfrm>
          <a:prstGeom prst="rect">
            <a:avLst/>
          </a:prstGeom>
        </p:spPr>
      </p:pic>
      <p:pic>
        <p:nvPicPr>
          <p:cNvPr id="17" name="Picture 16" descr="eda-force-01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1296" y="33961212"/>
            <a:ext cx="6027856" cy="2943178"/>
          </a:xfrm>
          <a:prstGeom prst="rect">
            <a:avLst/>
          </a:prstGeom>
        </p:spPr>
      </p:pic>
      <p:pic>
        <p:nvPicPr>
          <p:cNvPr id="18" name="Picture 17" descr="compare-ecg-emg-cbsf-01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963" y="30978969"/>
            <a:ext cx="7414332" cy="2982243"/>
          </a:xfrm>
          <a:prstGeom prst="rect">
            <a:avLst/>
          </a:prstGeom>
        </p:spPr>
      </p:pic>
      <p:pic>
        <p:nvPicPr>
          <p:cNvPr id="19" name="Picture 18" descr="compare-cbsf-ecg-01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2117" y="33864221"/>
            <a:ext cx="7414332" cy="3040169"/>
          </a:xfrm>
          <a:prstGeom prst="rect">
            <a:avLst/>
          </a:prstGeom>
        </p:spPr>
      </p:pic>
      <p:pic>
        <p:nvPicPr>
          <p:cNvPr id="20" name="Picture 19" descr="cbsf-emg-013.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16449" y="30978969"/>
            <a:ext cx="6108360" cy="2982243"/>
          </a:xfrm>
          <a:prstGeom prst="rect">
            <a:avLst/>
          </a:prstGeom>
        </p:spPr>
      </p:pic>
      <p:sp>
        <p:nvSpPr>
          <p:cNvPr id="35" name="Rectangle 34"/>
          <p:cNvSpPr/>
          <p:nvPr/>
        </p:nvSpPr>
        <p:spPr>
          <a:xfrm>
            <a:off x="15254627" y="7962028"/>
            <a:ext cx="22184167" cy="2683662"/>
          </a:xfrm>
          <a:prstGeom prst="rect">
            <a:avLst/>
          </a:prstGeom>
          <a:ln w="76200" cmpd="sng">
            <a:solidFill>
              <a:srgbClr val="1F497D"/>
            </a:solidFill>
          </a:ln>
          <a:scene3d>
            <a:camera prst="orthographicFront"/>
            <a:lightRig rig="threePt" dir="t"/>
          </a:scene3d>
          <a:sp3d>
            <a:bevelT/>
          </a:sp3d>
        </p:spPr>
        <p:txBody>
          <a:bodyPr wrap="square" lIns="97388" tIns="48694" rIns="97388" bIns="48694">
            <a:spAutoFit/>
          </a:bodyPr>
          <a:lstStyle/>
          <a:p>
            <a:pPr algn="just"/>
            <a:r>
              <a:rPr lang="en-US" sz="2800" dirty="0">
                <a:latin typeface="Arial"/>
                <a:cs typeface="Arial"/>
              </a:rPr>
              <a:t>Data were processed using FSL (</a:t>
            </a:r>
            <a:r>
              <a:rPr lang="en-US" sz="2800" dirty="0">
                <a:solidFill>
                  <a:srgbClr val="000000"/>
                </a:solidFill>
                <a:latin typeface="Arial"/>
                <a:cs typeface="Arial"/>
              </a:rPr>
              <a:t>http://fsl.fmrib.ox.ac.uk/fsl/fslwiki/</a:t>
            </a:r>
            <a:r>
              <a:rPr lang="en-US" sz="2800" dirty="0">
                <a:latin typeface="Arial"/>
                <a:cs typeface="Arial"/>
              </a:rPr>
              <a:t>).  Standard preprocessing steps were completed including brain extraction, Gaussian smoothing (5mm FWHM), and slice timing correction. Data were also motion corrected, with outliers </a:t>
            </a:r>
            <a:r>
              <a:rPr lang="en-US" sz="2800" dirty="0" smtClean="0">
                <a:latin typeface="Arial"/>
                <a:cs typeface="Arial"/>
              </a:rPr>
              <a:t>removed from</a:t>
            </a:r>
            <a:r>
              <a:rPr lang="en-US" sz="2800" dirty="0" smtClean="0">
                <a:latin typeface="Arial"/>
                <a:cs typeface="Arial"/>
              </a:rPr>
              <a:t> </a:t>
            </a:r>
            <a:r>
              <a:rPr lang="en-US" sz="2800" dirty="0">
                <a:latin typeface="Arial"/>
                <a:cs typeface="Arial"/>
              </a:rPr>
              <a:t>subsequent GLM analyses (generated from fsl_motion_outliers).  Regressors of interest were extracted physiological timecourses corresponding to the TRs. </a:t>
            </a:r>
            <a:r>
              <a:rPr lang="en-US" sz="2800" dirty="0" smtClean="0">
                <a:latin typeface="Arial"/>
                <a:cs typeface="Arial"/>
              </a:rPr>
              <a:t>These </a:t>
            </a:r>
            <a:r>
              <a:rPr lang="en-US" sz="2800" dirty="0">
                <a:latin typeface="Arial"/>
                <a:cs typeface="Arial"/>
              </a:rPr>
              <a:t>included </a:t>
            </a:r>
            <a:r>
              <a:rPr lang="en-US" sz="2800" dirty="0" smtClean="0">
                <a:latin typeface="Arial"/>
                <a:cs typeface="Arial"/>
              </a:rPr>
              <a:t>ECG, EDA, </a:t>
            </a:r>
            <a:r>
              <a:rPr lang="en-US" sz="2800" dirty="0">
                <a:latin typeface="Arial"/>
                <a:cs typeface="Arial"/>
              </a:rPr>
              <a:t>2 channels of </a:t>
            </a:r>
            <a:r>
              <a:rPr lang="en-US" sz="2800" dirty="0" smtClean="0">
                <a:latin typeface="Arial"/>
                <a:cs typeface="Arial"/>
              </a:rPr>
              <a:t>EMG </a:t>
            </a:r>
            <a:r>
              <a:rPr lang="en-US" sz="2800" dirty="0">
                <a:latin typeface="Arial"/>
                <a:cs typeface="Arial"/>
              </a:rPr>
              <a:t>(extensor and flexor muscles), </a:t>
            </a:r>
            <a:r>
              <a:rPr lang="en-US" sz="2800" dirty="0" smtClean="0">
                <a:latin typeface="Arial"/>
                <a:cs typeface="Arial"/>
              </a:rPr>
              <a:t>and respiration. Force data were also included in the analyses.  Group </a:t>
            </a:r>
            <a:r>
              <a:rPr lang="en-US" sz="2800" dirty="0" smtClean="0">
                <a:latin typeface="Arial"/>
                <a:cs typeface="Arial"/>
              </a:rPr>
              <a:t>analyses were performed, controlling for within-subjects effects.  Data were thresholded at cluster and voxel FDR-corrected p&lt;0.05.   </a:t>
            </a:r>
            <a:endParaRPr lang="en-US" sz="2800" dirty="0">
              <a:latin typeface="Arial"/>
              <a:cs typeface="Arial"/>
            </a:endParaRPr>
          </a:p>
        </p:txBody>
      </p:sp>
      <p:sp>
        <p:nvSpPr>
          <p:cNvPr id="36" name="TextBox 35"/>
          <p:cNvSpPr txBox="1"/>
          <p:nvPr/>
        </p:nvSpPr>
        <p:spPr>
          <a:xfrm flipH="1">
            <a:off x="15233605" y="6424944"/>
            <a:ext cx="22205190" cy="1283279"/>
          </a:xfrm>
          <a:prstGeom prst="rect">
            <a:avLst/>
          </a:prstGeom>
          <a:solidFill>
            <a:srgbClr val="254061"/>
          </a:solidFill>
          <a:ln w="76200" cmpd="sng">
            <a:solidFill>
              <a:srgbClr val="1F497D"/>
            </a:solidFill>
          </a:ln>
          <a:scene3d>
            <a:camera prst="orthographicFront"/>
            <a:lightRig rig="threePt" dir="t"/>
          </a:scene3d>
          <a:sp3d>
            <a:bevelT/>
          </a:sp3d>
        </p:spPr>
        <p:txBody>
          <a:bodyPr wrap="square" lIns="97388" tIns="48694" rIns="97388" bIns="48694" rtlCol="0">
            <a:spAutoFit/>
          </a:bodyPr>
          <a:lstStyle/>
          <a:p>
            <a:pPr algn="ctr"/>
            <a:r>
              <a:rPr lang="en-US" sz="7700" dirty="0" smtClean="0">
                <a:solidFill>
                  <a:srgbClr val="FFFFFF"/>
                </a:solidFill>
                <a:latin typeface="Arial"/>
                <a:cs typeface="Arial"/>
              </a:rPr>
              <a:t>FMRI PROCESSING</a:t>
            </a:r>
            <a:endParaRPr lang="en-US" sz="7700" dirty="0">
              <a:solidFill>
                <a:srgbClr val="FFFFFF"/>
              </a:solidFill>
              <a:latin typeface="Arial"/>
              <a:cs typeface="Arial"/>
            </a:endParaRPr>
          </a:p>
        </p:txBody>
      </p:sp>
      <p:pic>
        <p:nvPicPr>
          <p:cNvPr id="26" name="Picture 25" descr="fmri-overview.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8600" y="18434968"/>
            <a:ext cx="13280551" cy="3662112"/>
          </a:xfrm>
          <a:prstGeom prst="rect">
            <a:avLst/>
          </a:prstGeom>
        </p:spPr>
      </p:pic>
      <p:pic>
        <p:nvPicPr>
          <p:cNvPr id="41" name="Picture 40" descr="magnetohydro.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96446" y="26039164"/>
            <a:ext cx="7493321" cy="3894618"/>
          </a:xfrm>
          <a:prstGeom prst="rect">
            <a:avLst/>
          </a:prstGeom>
        </p:spPr>
      </p:pic>
      <p:sp>
        <p:nvSpPr>
          <p:cNvPr id="46" name="Rectangle 45"/>
          <p:cNvSpPr/>
          <p:nvPr/>
        </p:nvSpPr>
        <p:spPr>
          <a:xfrm>
            <a:off x="15254628" y="12796253"/>
            <a:ext cx="22184167" cy="7423421"/>
          </a:xfrm>
          <a:prstGeom prst="rect">
            <a:avLst/>
          </a:prstGeom>
          <a:ln w="76200" cmpd="sng">
            <a:solidFill>
              <a:srgbClr val="1F497D"/>
            </a:solidFill>
          </a:ln>
          <a:scene3d>
            <a:camera prst="orthographicFront"/>
            <a:lightRig rig="threePt" dir="t"/>
          </a:scene3d>
          <a:sp3d>
            <a:bevelT/>
          </a:sp3d>
        </p:spPr>
        <p:txBody>
          <a:bodyPr wrap="square" lIns="97388" tIns="48694" rIns="97388" bIns="48694">
            <a:spAutoFit/>
          </a:bodyPr>
          <a:lstStyle/>
          <a:p>
            <a:pPr algn="just"/>
            <a:r>
              <a:rPr lang="en-US" sz="2800" b="1" dirty="0" smtClean="0">
                <a:latin typeface="Arial"/>
                <a:cs typeface="Arial"/>
              </a:rPr>
              <a:t>FMRI Differences in Motor Control.  </a:t>
            </a:r>
            <a:r>
              <a:rPr lang="en-US" sz="2800" dirty="0" smtClean="0">
                <a:latin typeface="Arial"/>
                <a:cs typeface="Arial"/>
              </a:rPr>
              <a:t>Differences between the pressure and no pressure condition emerged for contrasts examining Squeeze &gt; Rest Following Squeeze, and also for Rest Following Squeeze &gt; Rest at the End of the Session.  In both cases, the pressure condition elicited greater activation.    For the Squeeze &gt; Rest Following Squeeze, the pressure condition elicited greater activation throughout the parietal lobe, potentially suggesting a </a:t>
            </a:r>
            <a:r>
              <a:rPr lang="en-US" sz="2800" dirty="0" smtClean="0">
                <a:latin typeface="Arial"/>
                <a:cs typeface="Arial"/>
              </a:rPr>
              <a:t>hypervigilance </a:t>
            </a:r>
            <a:r>
              <a:rPr lang="en-US" sz="2800" dirty="0" smtClean="0">
                <a:latin typeface="Arial"/>
                <a:cs typeface="Arial"/>
              </a:rPr>
              <a:t>to sensory-motor integration (Table 1, Figure 1).  Comparing different rest conditions (i.e., rest that immediately followed a motor trial versus rest at the end of the experiment), the pressure condition demonstrated greater activation throughout the brain, including regions involved in premotor planning (BA 6/8), decision making (BA 32), and somatosensory processing (BA 7/40) (Table 2, Figure 2).</a:t>
            </a:r>
          </a:p>
          <a:p>
            <a:pPr algn="just"/>
            <a:r>
              <a:rPr lang="en-US" sz="2800" dirty="0" smtClean="0">
                <a:latin typeface="Arial"/>
                <a:cs typeface="Arial"/>
              </a:rPr>
              <a:t>  </a:t>
            </a:r>
          </a:p>
          <a:p>
            <a:pPr algn="just"/>
            <a:r>
              <a:rPr lang="en-US" sz="2800" b="1" dirty="0" smtClean="0">
                <a:latin typeface="Arial"/>
                <a:cs typeface="Arial"/>
              </a:rPr>
              <a:t>FMRI Differences in Neuropsychophysiological Correlates. </a:t>
            </a:r>
            <a:r>
              <a:rPr lang="en-US" sz="2800" dirty="0">
                <a:latin typeface="Arial"/>
                <a:cs typeface="Arial"/>
              </a:rPr>
              <a:t>The only psychophysiological measurement that demonstrated differences in neural correlates between the pressure and no pressure condition was </a:t>
            </a:r>
            <a:r>
              <a:rPr lang="en-US" sz="2800" dirty="0" smtClean="0">
                <a:latin typeface="Arial"/>
                <a:cs typeface="Arial"/>
              </a:rPr>
              <a:t>force.  </a:t>
            </a:r>
            <a:r>
              <a:rPr lang="en-US" sz="2800" dirty="0">
                <a:latin typeface="Arial"/>
                <a:cs typeface="Arial"/>
              </a:rPr>
              <a:t>For force, the no pressure condition elicited greater activity throughout the parietal lobe, as well as in key subcortical structures such as the thalamus (Table 3). Because we did not find significant group differences, we collapsed across the two conditions, to look for consistent neural correlates of psychophysiological variables.  Using this approach, two psychophysiological regressors demonstrated significant group effects: EMG corresponding to the flexor muscles and ECG (Tables 4/5, Figures 3/4, respectively)</a:t>
            </a:r>
            <a:r>
              <a:rPr lang="en-US" sz="2800" dirty="0" smtClean="0">
                <a:latin typeface="Arial"/>
                <a:cs typeface="Arial"/>
              </a:rPr>
              <a:t>.</a:t>
            </a:r>
          </a:p>
          <a:p>
            <a:pPr algn="just"/>
            <a:r>
              <a:rPr lang="en-US" sz="2800" dirty="0" smtClean="0">
                <a:latin typeface="Arial"/>
                <a:cs typeface="Arial"/>
              </a:rPr>
              <a:t>  </a:t>
            </a:r>
            <a:endParaRPr lang="en-US" sz="2800" dirty="0" smtClean="0">
              <a:latin typeface="Arial"/>
              <a:cs typeface="Arial"/>
            </a:endParaRPr>
          </a:p>
          <a:p>
            <a:pPr algn="just"/>
            <a:r>
              <a:rPr lang="en-US" sz="2800" b="1" dirty="0" smtClean="0">
                <a:latin typeface="Arial"/>
                <a:cs typeface="Arial"/>
              </a:rPr>
              <a:t>Behavioral Performance</a:t>
            </a:r>
            <a:r>
              <a:rPr lang="en-US" sz="2800" dirty="0" smtClean="0">
                <a:latin typeface="Arial"/>
                <a:cs typeface="Arial"/>
              </a:rPr>
              <a:t>. </a:t>
            </a:r>
            <a:r>
              <a:rPr lang="en-US" sz="2800" dirty="0">
                <a:latin typeface="Arial"/>
                <a:cs typeface="Arial"/>
              </a:rPr>
              <a:t>P</a:t>
            </a:r>
            <a:r>
              <a:rPr lang="en-US" sz="2800" dirty="0" smtClean="0">
                <a:latin typeface="Arial"/>
                <a:cs typeface="Arial"/>
              </a:rPr>
              <a:t>articipants </a:t>
            </a:r>
            <a:r>
              <a:rPr lang="en-US" sz="2800" dirty="0">
                <a:latin typeface="Arial"/>
                <a:cs typeface="Arial"/>
              </a:rPr>
              <a:t>made more errors in attempting to reach their target force (30% of max) during the pressure condition, compared to the no pressure condition (t (</a:t>
            </a:r>
            <a:r>
              <a:rPr lang="en-US" sz="2800" dirty="0" smtClean="0">
                <a:latin typeface="Arial"/>
                <a:cs typeface="Arial"/>
              </a:rPr>
              <a:t>10) </a:t>
            </a:r>
            <a:r>
              <a:rPr lang="en-US" sz="2800" dirty="0">
                <a:latin typeface="Arial"/>
                <a:cs typeface="Arial"/>
              </a:rPr>
              <a:t>= </a:t>
            </a:r>
            <a:r>
              <a:rPr lang="en-US" sz="2800" dirty="0" smtClean="0">
                <a:latin typeface="Arial"/>
                <a:cs typeface="Arial"/>
              </a:rPr>
              <a:t>2.255, </a:t>
            </a:r>
            <a:r>
              <a:rPr lang="en-US" sz="2800" dirty="0">
                <a:latin typeface="Arial"/>
                <a:cs typeface="Arial"/>
              </a:rPr>
              <a:t>p &lt; </a:t>
            </a:r>
            <a:r>
              <a:rPr lang="en-US" sz="2800" dirty="0" smtClean="0">
                <a:latin typeface="Arial"/>
                <a:cs typeface="Arial"/>
              </a:rPr>
              <a:t>0.05)</a:t>
            </a:r>
            <a:r>
              <a:rPr lang="en-US" sz="2800" dirty="0">
                <a:latin typeface="Arial"/>
                <a:cs typeface="Arial"/>
              </a:rPr>
              <a:t>. </a:t>
            </a:r>
            <a:r>
              <a:rPr lang="en-US" sz="2800" dirty="0" smtClean="0">
                <a:latin typeface="Arial"/>
                <a:cs typeface="Arial"/>
              </a:rPr>
              <a:t>Thus, </a:t>
            </a:r>
            <a:r>
              <a:rPr lang="en-US" sz="2800" dirty="0">
                <a:latin typeface="Arial"/>
                <a:cs typeface="Arial"/>
              </a:rPr>
              <a:t>w</a:t>
            </a:r>
            <a:r>
              <a:rPr lang="en-US" sz="2800" dirty="0" smtClean="0">
                <a:latin typeface="Arial"/>
                <a:cs typeface="Arial"/>
              </a:rPr>
              <a:t>e </a:t>
            </a:r>
            <a:r>
              <a:rPr lang="en-US" sz="2800" dirty="0" smtClean="0">
                <a:latin typeface="Arial"/>
                <a:cs typeface="Arial"/>
              </a:rPr>
              <a:t>found </a:t>
            </a:r>
            <a:r>
              <a:rPr lang="en-US" sz="2800" dirty="0" smtClean="0">
                <a:latin typeface="Arial"/>
                <a:cs typeface="Arial"/>
              </a:rPr>
              <a:t>support for “choking </a:t>
            </a:r>
            <a:r>
              <a:rPr lang="en-US" sz="2800" dirty="0" smtClean="0">
                <a:latin typeface="Arial"/>
                <a:cs typeface="Arial"/>
              </a:rPr>
              <a:t>under </a:t>
            </a:r>
            <a:r>
              <a:rPr lang="en-US" sz="2800" dirty="0" smtClean="0">
                <a:latin typeface="Arial"/>
                <a:cs typeface="Arial"/>
              </a:rPr>
              <a:t>pressure”, or stress. </a:t>
            </a:r>
            <a:endParaRPr lang="en-US" sz="2800" dirty="0">
              <a:latin typeface="Arial"/>
              <a:cs typeface="Arial"/>
            </a:endParaRPr>
          </a:p>
        </p:txBody>
      </p:sp>
      <p:pic>
        <p:nvPicPr>
          <p:cNvPr id="32" name="Picture 31"/>
          <p:cNvPicPr>
            <a:picLocks noChangeAspect="1"/>
          </p:cNvPicPr>
          <p:nvPr/>
        </p:nvPicPr>
        <p:blipFill>
          <a:blip r:embed="rId13"/>
          <a:stretch>
            <a:fillRect/>
          </a:stretch>
        </p:blipFill>
        <p:spPr>
          <a:xfrm>
            <a:off x="15183886" y="21971867"/>
            <a:ext cx="8868857" cy="5442368"/>
          </a:xfrm>
          <a:prstGeom prst="rect">
            <a:avLst/>
          </a:prstGeom>
        </p:spPr>
      </p:pic>
      <p:pic>
        <p:nvPicPr>
          <p:cNvPr id="33" name="Picture 32"/>
          <p:cNvPicPr>
            <a:picLocks noChangeAspect="1"/>
          </p:cNvPicPr>
          <p:nvPr/>
        </p:nvPicPr>
        <p:blipFill>
          <a:blip r:embed="rId14"/>
          <a:stretch>
            <a:fillRect/>
          </a:stretch>
        </p:blipFill>
        <p:spPr>
          <a:xfrm>
            <a:off x="15160593" y="27986473"/>
            <a:ext cx="8892150" cy="9996614"/>
          </a:xfrm>
          <a:prstGeom prst="rect">
            <a:avLst/>
          </a:prstGeom>
        </p:spPr>
      </p:pic>
      <p:pic>
        <p:nvPicPr>
          <p:cNvPr id="39" name="Picture 38"/>
          <p:cNvPicPr>
            <a:picLocks noChangeAspect="1"/>
          </p:cNvPicPr>
          <p:nvPr/>
        </p:nvPicPr>
        <p:blipFill>
          <a:blip r:embed="rId15"/>
          <a:stretch>
            <a:fillRect/>
          </a:stretch>
        </p:blipFill>
        <p:spPr>
          <a:xfrm>
            <a:off x="37964094" y="17339956"/>
            <a:ext cx="6782572" cy="5513804"/>
          </a:xfrm>
          <a:prstGeom prst="rect">
            <a:avLst/>
          </a:prstGeom>
        </p:spPr>
      </p:pic>
      <p:pic>
        <p:nvPicPr>
          <p:cNvPr id="40" name="Picture 39"/>
          <p:cNvPicPr>
            <a:picLocks noChangeAspect="1"/>
          </p:cNvPicPr>
          <p:nvPr/>
        </p:nvPicPr>
        <p:blipFill>
          <a:blip r:embed="rId16"/>
          <a:stretch>
            <a:fillRect/>
          </a:stretch>
        </p:blipFill>
        <p:spPr>
          <a:xfrm>
            <a:off x="37856507" y="23142972"/>
            <a:ext cx="6890159" cy="2644332"/>
          </a:xfrm>
          <a:prstGeom prst="rect">
            <a:avLst/>
          </a:prstGeom>
        </p:spPr>
      </p:pic>
      <p:pic>
        <p:nvPicPr>
          <p:cNvPr id="47" name="Picture 46"/>
          <p:cNvPicPr>
            <a:picLocks noChangeAspect="1"/>
          </p:cNvPicPr>
          <p:nvPr/>
        </p:nvPicPr>
        <p:blipFill>
          <a:blip r:embed="rId17"/>
          <a:stretch>
            <a:fillRect/>
          </a:stretch>
        </p:blipFill>
        <p:spPr>
          <a:xfrm>
            <a:off x="45125108" y="17418706"/>
            <a:ext cx="5604243" cy="9106321"/>
          </a:xfrm>
          <a:prstGeom prst="rect">
            <a:avLst/>
          </a:prstGeom>
        </p:spPr>
      </p:pic>
      <p:pic>
        <p:nvPicPr>
          <p:cNvPr id="29" name="Picture 28"/>
          <p:cNvPicPr>
            <a:picLocks noChangeAspect="1"/>
          </p:cNvPicPr>
          <p:nvPr/>
        </p:nvPicPr>
        <p:blipFill>
          <a:blip r:embed="rId18"/>
          <a:stretch>
            <a:fillRect/>
          </a:stretch>
        </p:blipFill>
        <p:spPr>
          <a:xfrm>
            <a:off x="28036852" y="35888725"/>
            <a:ext cx="2031330" cy="2031330"/>
          </a:xfrm>
          <a:prstGeom prst="rect">
            <a:avLst/>
          </a:prstGeom>
        </p:spPr>
      </p:pic>
      <p:pic>
        <p:nvPicPr>
          <p:cNvPr id="31" name="Picture 30" descr="canlab-design.png"/>
          <p:cNvPicPr>
            <a:picLocks noChangeAspect="1"/>
          </p:cNvPicPr>
          <p:nvPr/>
        </p:nvPicPr>
        <p:blipFill rotWithShape="1">
          <a:blip r:embed="rId19">
            <a:extLst>
              <a:ext uri="{28A0092B-C50C-407E-A947-70E740481C1C}">
                <a14:useLocalDpi xmlns:a14="http://schemas.microsoft.com/office/drawing/2010/main" val="0"/>
              </a:ext>
            </a:extLst>
          </a:blip>
          <a:srcRect l="25734" t="16785" r="25699" b="19897"/>
          <a:stretch/>
        </p:blipFill>
        <p:spPr>
          <a:xfrm>
            <a:off x="31242968" y="35596449"/>
            <a:ext cx="3302103" cy="2615881"/>
          </a:xfrm>
          <a:prstGeom prst="rect">
            <a:avLst/>
          </a:prstGeom>
        </p:spPr>
      </p:pic>
    </p:spTree>
    <p:extLst>
      <p:ext uri="{BB962C8B-B14F-4D97-AF65-F5344CB8AC3E}">
        <p14:creationId xmlns:p14="http://schemas.microsoft.com/office/powerpoint/2010/main" val="21835644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939</TotalTime>
  <Words>1020</Words>
  <Application>Microsoft Macintosh PowerPoint</Application>
  <PresentationFormat>Custom</PresentationFormat>
  <Paragraphs>62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Neuropsychophysiological mapping: Concurrent psychophysiological recording and fMRI at 7T Jennifer L. Robinson, Ph.D., Matthew Miller, Ph.D., Keith Lohse, Ph.D., Kirk Grand, Ashley C. Hill, Jerry E. Murphy, Lauren A. J. Kirby, Ken Graap, M.Ed.*, Alan Macy, M.S.E.E.* *= Author is an employee of Biopac Systems, Inc.  All other authors are affiliated with Auburn University For reprint requests, please contact Jen Robinson at jrobinson@auburn.edu</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Robinson</dc:creator>
  <cp:lastModifiedBy>Jennifer Robinson</cp:lastModifiedBy>
  <cp:revision>60</cp:revision>
  <dcterms:created xsi:type="dcterms:W3CDTF">2013-09-27T16:16:22Z</dcterms:created>
  <dcterms:modified xsi:type="dcterms:W3CDTF">2015-09-26T16:12:50Z</dcterms:modified>
</cp:coreProperties>
</file>